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89" r:id="rId24"/>
    <p:sldId id="291" r:id="rId25"/>
    <p:sldId id="28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7" r:id="rId3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5335" y="4227313"/>
            <a:ext cx="13276329" cy="528608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54446" y="1037557"/>
            <a:ext cx="0" cy="8216265"/>
          </a:xfrm>
          <a:custGeom>
            <a:avLst/>
            <a:gdLst/>
            <a:ahLst/>
            <a:cxnLst/>
            <a:rect l="l" t="t" r="r" b="b"/>
            <a:pathLst>
              <a:path h="8216265">
                <a:moveTo>
                  <a:pt x="0" y="8215793"/>
                </a:moveTo>
                <a:lnTo>
                  <a:pt x="0" y="0"/>
                </a:lnTo>
              </a:path>
            </a:pathLst>
          </a:custGeom>
          <a:ln w="46020">
            <a:solidFill>
              <a:srgbClr val="1618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19452" y="2808448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18282" y="1162939"/>
            <a:ext cx="295338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54446" y="1037557"/>
            <a:ext cx="0" cy="8216265"/>
          </a:xfrm>
          <a:custGeom>
            <a:avLst/>
            <a:gdLst/>
            <a:ahLst/>
            <a:cxnLst/>
            <a:rect l="l" t="t" r="r" b="b"/>
            <a:pathLst>
              <a:path h="8216265">
                <a:moveTo>
                  <a:pt x="0" y="8215793"/>
                </a:moveTo>
                <a:lnTo>
                  <a:pt x="0" y="0"/>
                </a:lnTo>
              </a:path>
            </a:pathLst>
          </a:custGeom>
          <a:ln w="46020">
            <a:solidFill>
              <a:srgbClr val="1618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26710" y="1037557"/>
            <a:ext cx="0" cy="8216265"/>
          </a:xfrm>
          <a:custGeom>
            <a:avLst/>
            <a:gdLst/>
            <a:ahLst/>
            <a:cxnLst/>
            <a:rect l="l" t="t" r="r" b="b"/>
            <a:pathLst>
              <a:path h="8216265">
                <a:moveTo>
                  <a:pt x="0" y="8215793"/>
                </a:moveTo>
                <a:lnTo>
                  <a:pt x="0" y="0"/>
                </a:lnTo>
              </a:path>
            </a:pathLst>
          </a:custGeom>
          <a:ln w="46020">
            <a:solidFill>
              <a:srgbClr val="1618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91716" y="2808448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54446" y="1037557"/>
            <a:ext cx="0" cy="8216265"/>
          </a:xfrm>
          <a:custGeom>
            <a:avLst/>
            <a:gdLst/>
            <a:ahLst/>
            <a:cxnLst/>
            <a:rect l="l" t="t" r="r" b="b"/>
            <a:pathLst>
              <a:path h="8216265">
                <a:moveTo>
                  <a:pt x="0" y="8215793"/>
                </a:moveTo>
                <a:lnTo>
                  <a:pt x="0" y="0"/>
                </a:lnTo>
              </a:path>
            </a:pathLst>
          </a:custGeom>
          <a:ln w="46020">
            <a:solidFill>
              <a:srgbClr val="16183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19452" y="2741357"/>
            <a:ext cx="269875" cy="279400"/>
          </a:xfrm>
          <a:custGeom>
            <a:avLst/>
            <a:gdLst/>
            <a:ahLst/>
            <a:cxnLst/>
            <a:rect l="l" t="t" r="r" b="b"/>
            <a:pathLst>
              <a:path w="269875" h="279400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608"/>
                </a:lnTo>
                <a:lnTo>
                  <a:pt x="24818" y="220104"/>
                </a:lnTo>
                <a:lnTo>
                  <a:pt x="52682" y="250049"/>
                </a:lnTo>
                <a:lnTo>
                  <a:pt x="88129" y="270327"/>
                </a:lnTo>
                <a:lnTo>
                  <a:pt x="129174" y="278824"/>
                </a:lnTo>
                <a:lnTo>
                  <a:pt x="140864" y="278824"/>
                </a:lnTo>
                <a:lnTo>
                  <a:pt x="190107" y="266816"/>
                </a:lnTo>
                <a:lnTo>
                  <a:pt x="230472" y="238068"/>
                </a:lnTo>
                <a:lnTo>
                  <a:pt x="258284" y="196363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88"/>
                </a:lnTo>
                <a:lnTo>
                  <a:pt x="241988" y="54360"/>
                </a:lnTo>
                <a:lnTo>
                  <a:pt x="212970" y="25573"/>
                </a:lnTo>
                <a:lnTo>
                  <a:pt x="176624" y="674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34794" y="617042"/>
            <a:ext cx="15165959" cy="229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0" i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31594" y="4896053"/>
            <a:ext cx="8611870" cy="3683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25.jpe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4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48.jpe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66.png"/><Relationship Id="rId1" Type="http://schemas.openxmlformats.org/officeDocument/2006/relationships/image" Target="../media/image59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2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341544" y="16493"/>
            <a:ext cx="12268200" cy="1027050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409" y="4083505"/>
            <a:ext cx="5391381" cy="213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66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Weather</a:t>
            </a:r>
            <a:r>
              <a:rPr sz="6600" b="1" spc="-2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7200" b="1" spc="-2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Classification</a:t>
            </a:r>
            <a:endParaRPr sz="7200" b="1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696" y="342900"/>
            <a:ext cx="575946" cy="8771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80514" y="530478"/>
            <a:ext cx="4439286" cy="87716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sz="2800" b="1" spc="-180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INFORMATION</a:t>
            </a:r>
            <a:r>
              <a:rPr sz="2800" b="1" spc="85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 </a:t>
            </a:r>
            <a:r>
              <a:rPr sz="2800" b="1" spc="-285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TECHNOLOGY</a:t>
            </a:r>
            <a:r>
              <a:rPr sz="2800" b="1" spc="65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 </a:t>
            </a:r>
            <a:r>
              <a:rPr sz="2800" b="1" spc="-175" dirty="0">
                <a:solidFill>
                  <a:srgbClr val="9B252B"/>
                </a:solidFill>
                <a:latin typeface="Trade Gothic Next Heavy" panose="020F0502020204030204" pitchFamily="34" charset="0"/>
                <a:cs typeface="Trebuchet MS" panose="020B0603020202020204"/>
              </a:rPr>
              <a:t>INSTITUTE</a:t>
            </a:r>
            <a:endParaRPr sz="2800" dirty="0">
              <a:latin typeface="Trade Gothic Next Heavy" panose="020F0502020204030204" pitchFamily="34" charset="0"/>
              <a:cs typeface="Trebuchet MS" panose="020B0603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59" y="5442"/>
            <a:ext cx="575945" cy="10281920"/>
          </a:xfrm>
          <a:custGeom>
            <a:avLst/>
            <a:gdLst/>
            <a:ahLst/>
            <a:cxnLst/>
            <a:rect l="l" t="t" r="r" b="b"/>
            <a:pathLst>
              <a:path w="575945" h="10281920">
                <a:moveTo>
                  <a:pt x="575691" y="0"/>
                </a:moveTo>
                <a:lnTo>
                  <a:pt x="0" y="0"/>
                </a:lnTo>
                <a:lnTo>
                  <a:pt x="0" y="10281557"/>
                </a:lnTo>
                <a:lnTo>
                  <a:pt x="575691" y="10281557"/>
                </a:lnTo>
                <a:lnTo>
                  <a:pt x="575691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TextBox 6"/>
          <p:cNvSpPr txBox="1"/>
          <p:nvPr/>
        </p:nvSpPr>
        <p:spPr>
          <a:xfrm>
            <a:off x="843696" y="8647875"/>
            <a:ext cx="5652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Under supervision: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Eng. Abdelrahman Eid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9194" y="2567939"/>
            <a:ext cx="13929360" cy="913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95"/>
              </a:spcBef>
            </a:pPr>
            <a:r>
              <a:rPr sz="2400" spc="-16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Level</a:t>
            </a:r>
            <a:r>
              <a:rPr sz="2400" spc="-23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8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of</a:t>
            </a:r>
            <a:r>
              <a:rPr sz="2400" spc="-254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7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obesity</a:t>
            </a:r>
            <a:r>
              <a:rPr sz="2400" spc="-24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5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according</a:t>
            </a:r>
            <a:r>
              <a:rPr sz="2400" spc="-27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8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to</a:t>
            </a:r>
            <a:r>
              <a:rPr sz="2400" spc="-24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body</a:t>
            </a:r>
            <a:r>
              <a:rPr sz="2400" spc="-27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4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mass</a:t>
            </a:r>
            <a:r>
              <a:rPr sz="2400" spc="-26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8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index</a:t>
            </a:r>
            <a:r>
              <a:rPr sz="2400" spc="-24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spc="-12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:</a:t>
            </a:r>
            <a:r>
              <a:rPr sz="2400" spc="-23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Ordinal</a:t>
            </a:r>
            <a:r>
              <a:rPr sz="2400" spc="-5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variable</a:t>
            </a:r>
            <a:r>
              <a:rPr sz="2400" spc="-5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6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that</a:t>
            </a:r>
            <a:r>
              <a:rPr sz="2400" spc="-5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shows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obesity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level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individual</a:t>
            </a:r>
            <a:r>
              <a:rPr sz="2400" spc="-5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9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according</a:t>
            </a:r>
            <a:r>
              <a:rPr sz="2400" spc="-2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2400" spc="-5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their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8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BMI.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400" spc="-7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5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related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attribute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4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was</a:t>
            </a:r>
            <a:r>
              <a:rPr sz="2400" spc="-65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2400" spc="-6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5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primary</a:t>
            </a:r>
            <a:r>
              <a:rPr sz="2400" spc="-5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90" dirty="0">
                <a:solidFill>
                  <a:srgbClr val="161839"/>
                </a:solidFill>
                <a:latin typeface="Lucida Sans Unicode" panose="020B0602030504020204"/>
                <a:cs typeface="Lucida Sans Unicode" panose="020B0602030504020204"/>
              </a:rPr>
              <a:t>outcome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62088" y="848837"/>
            <a:ext cx="5862955" cy="1367155"/>
            <a:chOff x="1562088" y="848837"/>
            <a:chExt cx="5862955" cy="136715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562088" y="848837"/>
              <a:ext cx="5862851" cy="1367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63" y="1034795"/>
              <a:ext cx="3619500" cy="11475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0" y="864488"/>
              <a:ext cx="57912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00200" y="864488"/>
              <a:ext cx="5791200" cy="1295400"/>
            </a:xfrm>
            <a:custGeom>
              <a:avLst/>
              <a:gdLst/>
              <a:ahLst/>
              <a:cxnLst/>
              <a:rect l="l" t="t" r="r" b="b"/>
              <a:pathLst>
                <a:path w="5791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5575300" y="0"/>
                  </a:lnTo>
                  <a:lnTo>
                    <a:pt x="5624808" y="5701"/>
                  </a:lnTo>
                  <a:lnTo>
                    <a:pt x="5670253" y="21941"/>
                  </a:lnTo>
                  <a:lnTo>
                    <a:pt x="5710340" y="47426"/>
                  </a:lnTo>
                  <a:lnTo>
                    <a:pt x="5743773" y="80859"/>
                  </a:lnTo>
                  <a:lnTo>
                    <a:pt x="5769258" y="120946"/>
                  </a:lnTo>
                  <a:lnTo>
                    <a:pt x="5785498" y="166391"/>
                  </a:lnTo>
                  <a:lnTo>
                    <a:pt x="5791200" y="215900"/>
                  </a:lnTo>
                  <a:lnTo>
                    <a:pt x="5791200" y="1079500"/>
                  </a:lnTo>
                  <a:lnTo>
                    <a:pt x="5785498" y="1129008"/>
                  </a:lnTo>
                  <a:lnTo>
                    <a:pt x="5769258" y="1174453"/>
                  </a:lnTo>
                  <a:lnTo>
                    <a:pt x="5743773" y="1214540"/>
                  </a:lnTo>
                  <a:lnTo>
                    <a:pt x="5710340" y="1247973"/>
                  </a:lnTo>
                  <a:lnTo>
                    <a:pt x="5670253" y="1273458"/>
                  </a:lnTo>
                  <a:lnTo>
                    <a:pt x="5624808" y="1289698"/>
                  </a:lnTo>
                  <a:lnTo>
                    <a:pt x="55753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Obesity</a:t>
            </a:r>
            <a:r>
              <a:rPr sz="4000" b="1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levels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296" y="1394429"/>
            <a:ext cx="11196955" cy="1367155"/>
            <a:chOff x="1257296" y="1394429"/>
            <a:chExt cx="11196955" cy="13671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7296" y="1394429"/>
              <a:ext cx="11196835" cy="1367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1536" y="1565160"/>
              <a:ext cx="10485119" cy="11963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1409699"/>
              <a:ext cx="11125200" cy="1295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5400" y="1409699"/>
              <a:ext cx="11125200" cy="1295400"/>
            </a:xfrm>
            <a:custGeom>
              <a:avLst/>
              <a:gdLst/>
              <a:ahLst/>
              <a:cxnLst/>
              <a:rect l="l" t="t" r="r" b="b"/>
              <a:pathLst>
                <a:path w="11125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0909300" y="0"/>
                  </a:lnTo>
                  <a:lnTo>
                    <a:pt x="10958808" y="5701"/>
                  </a:lnTo>
                  <a:lnTo>
                    <a:pt x="11004253" y="21941"/>
                  </a:lnTo>
                  <a:lnTo>
                    <a:pt x="11044340" y="47426"/>
                  </a:lnTo>
                  <a:lnTo>
                    <a:pt x="11077773" y="80859"/>
                  </a:lnTo>
                  <a:lnTo>
                    <a:pt x="11103258" y="120946"/>
                  </a:lnTo>
                  <a:lnTo>
                    <a:pt x="11119498" y="166391"/>
                  </a:lnTo>
                  <a:lnTo>
                    <a:pt x="11125200" y="215900"/>
                  </a:lnTo>
                  <a:lnTo>
                    <a:pt x="11125200" y="1079500"/>
                  </a:lnTo>
                  <a:lnTo>
                    <a:pt x="11119498" y="1129008"/>
                  </a:lnTo>
                  <a:lnTo>
                    <a:pt x="11103258" y="1174453"/>
                  </a:lnTo>
                  <a:lnTo>
                    <a:pt x="11077773" y="1214540"/>
                  </a:lnTo>
                  <a:lnTo>
                    <a:pt x="11044340" y="1247973"/>
                  </a:lnTo>
                  <a:lnTo>
                    <a:pt x="11004253" y="1273458"/>
                  </a:lnTo>
                  <a:lnTo>
                    <a:pt x="10958808" y="1289698"/>
                  </a:lnTo>
                  <a:lnTo>
                    <a:pt x="109093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2684" y="1583435"/>
              <a:ext cx="3726942" cy="11163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795" y="1583435"/>
              <a:ext cx="1965198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6688" y="1583435"/>
              <a:ext cx="2119121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5552" y="1583435"/>
              <a:ext cx="1610105" cy="11163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2352" y="1583435"/>
              <a:ext cx="1602486" cy="11163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0007" y="1583435"/>
              <a:ext cx="1922526" cy="11163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3403" y="1583435"/>
              <a:ext cx="834390" cy="111632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45021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10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4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family</a:t>
            </a:r>
            <a:r>
              <a:rPr sz="4000" b="1" spc="-1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history</a:t>
            </a:r>
            <a:r>
              <a:rPr sz="4000" b="1" spc="-10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4000" b="1" spc="-13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over</a:t>
            </a:r>
            <a:r>
              <a:rPr sz="4000" b="1" spc="-13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weight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23910" y="3483990"/>
            <a:ext cx="14585968" cy="57186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59233" y="2803761"/>
            <a:ext cx="12859315" cy="64368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04888" y="949431"/>
            <a:ext cx="5862955" cy="1369060"/>
            <a:chOff x="1104888" y="949431"/>
            <a:chExt cx="5862955" cy="1369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888" y="949431"/>
              <a:ext cx="5862851" cy="1368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3100" y="1120152"/>
              <a:ext cx="4201668" cy="1196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000" y="965200"/>
              <a:ext cx="57912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3000" y="965200"/>
              <a:ext cx="5791200" cy="1295400"/>
            </a:xfrm>
            <a:custGeom>
              <a:avLst/>
              <a:gdLst/>
              <a:ahLst/>
              <a:cxnLst/>
              <a:rect l="l" t="t" r="r" b="b"/>
              <a:pathLst>
                <a:path w="5791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3" y="120946"/>
                  </a:lnTo>
                  <a:lnTo>
                    <a:pt x="47430" y="80859"/>
                  </a:lnTo>
                  <a:lnTo>
                    <a:pt x="80864" y="47426"/>
                  </a:lnTo>
                  <a:lnTo>
                    <a:pt x="120951" y="21941"/>
                  </a:lnTo>
                  <a:lnTo>
                    <a:pt x="166395" y="5701"/>
                  </a:lnTo>
                  <a:lnTo>
                    <a:pt x="215900" y="0"/>
                  </a:lnTo>
                  <a:lnTo>
                    <a:pt x="5575300" y="0"/>
                  </a:lnTo>
                  <a:lnTo>
                    <a:pt x="5624808" y="5701"/>
                  </a:lnTo>
                  <a:lnTo>
                    <a:pt x="5670253" y="21941"/>
                  </a:lnTo>
                  <a:lnTo>
                    <a:pt x="5710340" y="47426"/>
                  </a:lnTo>
                  <a:lnTo>
                    <a:pt x="5743773" y="80859"/>
                  </a:lnTo>
                  <a:lnTo>
                    <a:pt x="5769258" y="120946"/>
                  </a:lnTo>
                  <a:lnTo>
                    <a:pt x="5785498" y="166391"/>
                  </a:lnTo>
                  <a:lnTo>
                    <a:pt x="5791200" y="215900"/>
                  </a:lnTo>
                  <a:lnTo>
                    <a:pt x="5791200" y="1079500"/>
                  </a:lnTo>
                  <a:lnTo>
                    <a:pt x="5785498" y="1129008"/>
                  </a:lnTo>
                  <a:lnTo>
                    <a:pt x="5769258" y="1174453"/>
                  </a:lnTo>
                  <a:lnTo>
                    <a:pt x="5743773" y="1214540"/>
                  </a:lnTo>
                  <a:lnTo>
                    <a:pt x="5710340" y="1247973"/>
                  </a:lnTo>
                  <a:lnTo>
                    <a:pt x="5670253" y="1273458"/>
                  </a:lnTo>
                  <a:lnTo>
                    <a:pt x="5624808" y="1289698"/>
                  </a:lnTo>
                  <a:lnTo>
                    <a:pt x="5575300" y="1295400"/>
                  </a:lnTo>
                  <a:lnTo>
                    <a:pt x="215900" y="1295400"/>
                  </a:lnTo>
                  <a:lnTo>
                    <a:pt x="166395" y="1289698"/>
                  </a:lnTo>
                  <a:lnTo>
                    <a:pt x="120951" y="1273458"/>
                  </a:lnTo>
                  <a:lnTo>
                    <a:pt x="80864" y="1247973"/>
                  </a:lnTo>
                  <a:lnTo>
                    <a:pt x="47430" y="1214540"/>
                  </a:lnTo>
                  <a:lnTo>
                    <a:pt x="21943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4247" y="1138428"/>
              <a:ext cx="4121658" cy="111632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8799" rIns="0" bIns="0" rtlCol="0">
            <a:spAutoFit/>
          </a:bodyPr>
          <a:lstStyle/>
          <a:p>
            <a:pPr marL="772160">
              <a:lnSpc>
                <a:spcPct val="100000"/>
              </a:lnSpc>
              <a:spcBef>
                <a:spcPts val="95"/>
              </a:spcBef>
            </a:pP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Skewness</a:t>
            </a:r>
            <a:r>
              <a:rPr sz="4000" b="1" spc="-10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4000" b="1" spc="-1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Age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56859" y="3353880"/>
            <a:ext cx="15216189" cy="580981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7298" y="1260347"/>
            <a:ext cx="12416155" cy="1805939"/>
            <a:chOff x="1257298" y="1260347"/>
            <a:chExt cx="12416155" cy="180593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298" y="1394429"/>
              <a:ext cx="12416030" cy="1367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483" y="1260347"/>
              <a:ext cx="11891772" cy="1805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99" y="1409699"/>
              <a:ext cx="123444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399" y="1409699"/>
              <a:ext cx="12344400" cy="1295400"/>
            </a:xfrm>
            <a:custGeom>
              <a:avLst/>
              <a:gdLst/>
              <a:ahLst/>
              <a:cxnLst/>
              <a:rect l="l" t="t" r="r" b="b"/>
              <a:pathLst>
                <a:path w="123444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2128500" y="0"/>
                  </a:lnTo>
                  <a:lnTo>
                    <a:pt x="12178008" y="5701"/>
                  </a:lnTo>
                  <a:lnTo>
                    <a:pt x="12223453" y="21941"/>
                  </a:lnTo>
                  <a:lnTo>
                    <a:pt x="12263540" y="47426"/>
                  </a:lnTo>
                  <a:lnTo>
                    <a:pt x="12296973" y="80859"/>
                  </a:lnTo>
                  <a:lnTo>
                    <a:pt x="12322458" y="120946"/>
                  </a:lnTo>
                  <a:lnTo>
                    <a:pt x="12338698" y="166391"/>
                  </a:lnTo>
                  <a:lnTo>
                    <a:pt x="12344400" y="215900"/>
                  </a:lnTo>
                  <a:lnTo>
                    <a:pt x="12344400" y="1079500"/>
                  </a:lnTo>
                  <a:lnTo>
                    <a:pt x="12338698" y="1129008"/>
                  </a:lnTo>
                  <a:lnTo>
                    <a:pt x="12322458" y="1174453"/>
                  </a:lnTo>
                  <a:lnTo>
                    <a:pt x="12296973" y="1214540"/>
                  </a:lnTo>
                  <a:lnTo>
                    <a:pt x="12263540" y="1247973"/>
                  </a:lnTo>
                  <a:lnTo>
                    <a:pt x="12223453" y="1273458"/>
                  </a:lnTo>
                  <a:lnTo>
                    <a:pt x="12178008" y="1289698"/>
                  </a:lnTo>
                  <a:lnTo>
                    <a:pt x="121285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631" y="1278635"/>
              <a:ext cx="3726942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09744" y="1278635"/>
              <a:ext cx="8629650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9879" y="1888235"/>
              <a:ext cx="1629918" cy="111632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937385" y="1403350"/>
            <a:ext cx="110566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45075" marR="5080" indent="-503301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8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Frequent</a:t>
            </a:r>
            <a:r>
              <a:rPr sz="4000" b="1" spc="-9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consumption</a:t>
            </a:r>
            <a:r>
              <a:rPr sz="4000" b="1" spc="-10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0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high</a:t>
            </a:r>
            <a:r>
              <a:rPr sz="4000" b="1" spc="-9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caloric </a:t>
            </a:r>
            <a:r>
              <a:rPr sz="4000" b="1" spc="-2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food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296" y="1394429"/>
            <a:ext cx="12111355" cy="1367155"/>
            <a:chOff x="1257296" y="1394429"/>
            <a:chExt cx="12111355" cy="13671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7296" y="1394429"/>
              <a:ext cx="12111234" cy="1367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519" y="1565160"/>
              <a:ext cx="11654028" cy="11963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399" y="1409699"/>
              <a:ext cx="12039600" cy="1295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5399" y="1409699"/>
              <a:ext cx="12039600" cy="1295400"/>
            </a:xfrm>
            <a:custGeom>
              <a:avLst/>
              <a:gdLst/>
              <a:ahLst/>
              <a:cxnLst/>
              <a:rect l="l" t="t" r="r" b="b"/>
              <a:pathLst>
                <a:path w="120396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1823700" y="0"/>
                  </a:lnTo>
                  <a:lnTo>
                    <a:pt x="11873208" y="5701"/>
                  </a:lnTo>
                  <a:lnTo>
                    <a:pt x="11918653" y="21941"/>
                  </a:lnTo>
                  <a:lnTo>
                    <a:pt x="11958740" y="47426"/>
                  </a:lnTo>
                  <a:lnTo>
                    <a:pt x="11992173" y="80859"/>
                  </a:lnTo>
                  <a:lnTo>
                    <a:pt x="12017658" y="120946"/>
                  </a:lnTo>
                  <a:lnTo>
                    <a:pt x="12033898" y="166391"/>
                  </a:lnTo>
                  <a:lnTo>
                    <a:pt x="12039600" y="215900"/>
                  </a:lnTo>
                  <a:lnTo>
                    <a:pt x="12039600" y="1079500"/>
                  </a:lnTo>
                  <a:lnTo>
                    <a:pt x="12033898" y="1129008"/>
                  </a:lnTo>
                  <a:lnTo>
                    <a:pt x="12017658" y="1174453"/>
                  </a:lnTo>
                  <a:lnTo>
                    <a:pt x="11992173" y="1214540"/>
                  </a:lnTo>
                  <a:lnTo>
                    <a:pt x="11958740" y="1247973"/>
                  </a:lnTo>
                  <a:lnTo>
                    <a:pt x="11918653" y="1273458"/>
                  </a:lnTo>
                  <a:lnTo>
                    <a:pt x="11873208" y="1289698"/>
                  </a:lnTo>
                  <a:lnTo>
                    <a:pt x="118237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4667" y="1583435"/>
              <a:ext cx="11574018" cy="111632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32194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8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consumption</a:t>
            </a:r>
            <a:r>
              <a:rPr sz="4000" b="1" spc="-10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2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food</a:t>
            </a:r>
            <a:r>
              <a:rPr sz="4000" b="1" spc="-12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between</a:t>
            </a:r>
            <a:r>
              <a:rPr sz="4000" b="1" spc="-114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meals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6588" y="3575340"/>
            <a:ext cx="14311761" cy="59291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7293" y="1394429"/>
            <a:ext cx="6624955" cy="1367155"/>
            <a:chOff x="1257293" y="1394429"/>
            <a:chExt cx="6624955" cy="136715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57293" y="1394429"/>
              <a:ext cx="6624840" cy="13670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095" y="1565160"/>
              <a:ext cx="5332476" cy="11963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399" y="1409699"/>
              <a:ext cx="6553200" cy="12954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95399" y="1409699"/>
              <a:ext cx="6553200" cy="1295400"/>
            </a:xfrm>
            <a:custGeom>
              <a:avLst/>
              <a:gdLst/>
              <a:ahLst/>
              <a:cxnLst/>
              <a:rect l="l" t="t" r="r" b="b"/>
              <a:pathLst>
                <a:path w="6553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6337300" y="0"/>
                  </a:lnTo>
                  <a:lnTo>
                    <a:pt x="6386808" y="5701"/>
                  </a:lnTo>
                  <a:lnTo>
                    <a:pt x="6432253" y="21941"/>
                  </a:lnTo>
                  <a:lnTo>
                    <a:pt x="6472340" y="47426"/>
                  </a:lnTo>
                  <a:lnTo>
                    <a:pt x="6505773" y="80859"/>
                  </a:lnTo>
                  <a:lnTo>
                    <a:pt x="6531258" y="120946"/>
                  </a:lnTo>
                  <a:lnTo>
                    <a:pt x="6547498" y="166391"/>
                  </a:lnTo>
                  <a:lnTo>
                    <a:pt x="6553200" y="215900"/>
                  </a:lnTo>
                  <a:lnTo>
                    <a:pt x="6553200" y="1079500"/>
                  </a:lnTo>
                  <a:lnTo>
                    <a:pt x="6547498" y="1129008"/>
                  </a:lnTo>
                  <a:lnTo>
                    <a:pt x="6531258" y="1174453"/>
                  </a:lnTo>
                  <a:lnTo>
                    <a:pt x="6505773" y="1214540"/>
                  </a:lnTo>
                  <a:lnTo>
                    <a:pt x="6472340" y="1247973"/>
                  </a:lnTo>
                  <a:lnTo>
                    <a:pt x="6432253" y="1273458"/>
                  </a:lnTo>
                  <a:lnTo>
                    <a:pt x="6386808" y="1289698"/>
                  </a:lnTo>
                  <a:lnTo>
                    <a:pt x="63373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243" y="1583435"/>
              <a:ext cx="3294126" cy="11163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7240" y="1583435"/>
              <a:ext cx="1206246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4355" y="1583435"/>
              <a:ext cx="2070353" cy="111632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73977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9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3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Smoke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9140" y="3360475"/>
            <a:ext cx="15809667" cy="59743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2166" y="3653069"/>
            <a:ext cx="13769962" cy="57446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7291" y="1394429"/>
            <a:ext cx="8148955" cy="1367155"/>
            <a:chOff x="1257291" y="1394429"/>
            <a:chExt cx="8148955" cy="1367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291" y="1394429"/>
              <a:ext cx="8148845" cy="1367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8131" y="1565160"/>
              <a:ext cx="7042404" cy="1196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99" y="1409699"/>
              <a:ext cx="80772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399" y="1409699"/>
              <a:ext cx="8077200" cy="1295400"/>
            </a:xfrm>
            <a:custGeom>
              <a:avLst/>
              <a:gdLst/>
              <a:ahLst/>
              <a:cxnLst/>
              <a:rect l="l" t="t" r="r" b="b"/>
              <a:pathLst>
                <a:path w="80772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7861300" y="0"/>
                  </a:lnTo>
                  <a:lnTo>
                    <a:pt x="7910808" y="5701"/>
                  </a:lnTo>
                  <a:lnTo>
                    <a:pt x="7956253" y="21941"/>
                  </a:lnTo>
                  <a:lnTo>
                    <a:pt x="7996340" y="47426"/>
                  </a:lnTo>
                  <a:lnTo>
                    <a:pt x="8029773" y="80859"/>
                  </a:lnTo>
                  <a:lnTo>
                    <a:pt x="8055258" y="120946"/>
                  </a:lnTo>
                  <a:lnTo>
                    <a:pt x="8071498" y="166391"/>
                  </a:lnTo>
                  <a:lnTo>
                    <a:pt x="8077200" y="215900"/>
                  </a:lnTo>
                  <a:lnTo>
                    <a:pt x="8077200" y="1079500"/>
                  </a:lnTo>
                  <a:lnTo>
                    <a:pt x="8071498" y="1129008"/>
                  </a:lnTo>
                  <a:lnTo>
                    <a:pt x="8055258" y="1174453"/>
                  </a:lnTo>
                  <a:lnTo>
                    <a:pt x="8029773" y="1214540"/>
                  </a:lnTo>
                  <a:lnTo>
                    <a:pt x="7996340" y="1247973"/>
                  </a:lnTo>
                  <a:lnTo>
                    <a:pt x="7956253" y="1273458"/>
                  </a:lnTo>
                  <a:lnTo>
                    <a:pt x="7910808" y="1289698"/>
                  </a:lnTo>
                  <a:lnTo>
                    <a:pt x="78613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9280" y="1583435"/>
              <a:ext cx="3294126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4276" y="1583435"/>
              <a:ext cx="1206246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1391" y="1583435"/>
              <a:ext cx="2439162" cy="11163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0296" y="1583435"/>
              <a:ext cx="1701546" cy="11163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2711" y="1583435"/>
              <a:ext cx="838961" cy="111632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64706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10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4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Drinking</a:t>
            </a:r>
            <a:r>
              <a:rPr sz="4000" b="1" spc="-9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water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27491" y="4337886"/>
            <a:ext cx="14760220" cy="578243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808448"/>
              <a:ext cx="269875" cy="278765"/>
            </a:xfrm>
            <a:custGeom>
              <a:avLst/>
              <a:gdLst/>
              <a:ahLst/>
              <a:cxnLst/>
              <a:rect l="l" t="t" r="r" b="b"/>
              <a:pathLst>
                <a:path w="269875" h="278764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597"/>
                  </a:lnTo>
                  <a:lnTo>
                    <a:pt x="24818" y="220067"/>
                  </a:lnTo>
                  <a:lnTo>
                    <a:pt x="52682" y="249980"/>
                  </a:lnTo>
                  <a:lnTo>
                    <a:pt x="88129" y="270232"/>
                  </a:lnTo>
                  <a:lnTo>
                    <a:pt x="129185" y="278718"/>
                  </a:lnTo>
                  <a:lnTo>
                    <a:pt x="140864" y="278718"/>
                  </a:lnTo>
                  <a:lnTo>
                    <a:pt x="190107" y="266771"/>
                  </a:lnTo>
                  <a:lnTo>
                    <a:pt x="230472" y="238054"/>
                  </a:lnTo>
                  <a:lnTo>
                    <a:pt x="258284" y="196362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48"/>
                  </a:lnTo>
                  <a:lnTo>
                    <a:pt x="241988" y="54315"/>
                  </a:lnTo>
                  <a:lnTo>
                    <a:pt x="212970" y="25543"/>
                  </a:lnTo>
                  <a:lnTo>
                    <a:pt x="176624" y="673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145283" y="970533"/>
            <a:ext cx="14608175" cy="317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0385" indent="-18478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-"/>
              <a:tabLst>
                <a:tab pos="540385" algn="l"/>
              </a:tabLst>
            </a:pPr>
            <a:r>
              <a:rPr sz="2400" b="1" dirty="0">
                <a:latin typeface="Arial" panose="020B0604020202020204"/>
                <a:cs typeface="Arial" panose="020B0604020202020204"/>
              </a:rPr>
              <a:t>Obesity</a:t>
            </a:r>
            <a:r>
              <a:rPr sz="24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Type</a:t>
            </a:r>
            <a:r>
              <a:rPr sz="24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III</a:t>
            </a:r>
            <a:r>
              <a:rPr sz="24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is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more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prevalent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in</a:t>
            </a:r>
            <a:r>
              <a:rPr sz="24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females.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-"/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540385" indent="-184785">
              <a:lnSpc>
                <a:spcPct val="100000"/>
              </a:lnSpc>
              <a:buChar char="-"/>
              <a:tabLst>
                <a:tab pos="540385" algn="l"/>
              </a:tabLst>
            </a:pPr>
            <a:r>
              <a:rPr sz="2400" b="1" dirty="0">
                <a:latin typeface="Arial" panose="020B0604020202020204"/>
                <a:cs typeface="Arial" panose="020B0604020202020204"/>
              </a:rPr>
              <a:t>Obesity</a:t>
            </a:r>
            <a:r>
              <a:rPr sz="2400" b="1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Type</a:t>
            </a:r>
            <a:r>
              <a:rPr sz="24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II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is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more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common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in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males.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 panose="020B0604020202020204"/>
              <a:buChar char="-"/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540385" indent="-184785">
              <a:lnSpc>
                <a:spcPct val="100000"/>
              </a:lnSpc>
              <a:buChar char="-"/>
              <a:tabLst>
                <a:tab pos="540385" algn="l"/>
              </a:tabLst>
            </a:pPr>
            <a:r>
              <a:rPr sz="2400" b="1" dirty="0">
                <a:latin typeface="Arial" panose="020B0604020202020204"/>
                <a:cs typeface="Arial" panose="020B0604020202020204"/>
              </a:rPr>
              <a:t>Insufficient</a:t>
            </a:r>
            <a:r>
              <a:rPr sz="24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weight</a:t>
            </a:r>
            <a:r>
              <a:rPr sz="240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conditions</a:t>
            </a:r>
            <a:r>
              <a:rPr sz="2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appear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more</a:t>
            </a:r>
            <a:r>
              <a:rPr sz="24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frequently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in</a:t>
            </a:r>
            <a:r>
              <a:rPr sz="24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females.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" panose="020B0604020202020204"/>
              <a:buChar char="-"/>
            </a:pPr>
            <a:endParaRPr sz="2400">
              <a:latin typeface="Arial" panose="020B0604020202020204"/>
              <a:cs typeface="Arial" panose="020B0604020202020204"/>
            </a:endParaRPr>
          </a:p>
          <a:p>
            <a:pPr marL="12700" marR="5080" indent="521335">
              <a:lnSpc>
                <a:spcPct val="100000"/>
              </a:lnSpc>
              <a:buChar char="-"/>
              <a:tabLst>
                <a:tab pos="534035" algn="l"/>
              </a:tabLst>
            </a:pPr>
            <a:r>
              <a:rPr sz="2400" b="1" dirty="0">
                <a:latin typeface="Arial" panose="020B0604020202020204"/>
                <a:cs typeface="Arial" panose="020B0604020202020204"/>
              </a:rPr>
              <a:t>Overweight,</a:t>
            </a:r>
            <a:r>
              <a:rPr sz="24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normal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weight</a:t>
            </a:r>
            <a:r>
              <a:rPr sz="24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Obesity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20" dirty="0">
                <a:latin typeface="Arial" panose="020B0604020202020204"/>
                <a:cs typeface="Arial" panose="020B0604020202020204"/>
              </a:rPr>
              <a:t>Type</a:t>
            </a:r>
            <a:r>
              <a:rPr sz="24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I</a:t>
            </a:r>
            <a:r>
              <a:rPr sz="240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categories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show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a</a:t>
            </a:r>
            <a:r>
              <a:rPr sz="24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more</a:t>
            </a:r>
            <a:r>
              <a:rPr sz="2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balanced</a:t>
            </a:r>
            <a:r>
              <a:rPr sz="240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distribution</a:t>
            </a:r>
            <a:r>
              <a:rPr sz="2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between genders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43955" y="3663254"/>
            <a:ext cx="13507012" cy="520603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7296" y="1394429"/>
            <a:ext cx="11425555" cy="1367155"/>
            <a:chOff x="1257296" y="1394429"/>
            <a:chExt cx="11425555" cy="13671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296" y="1394429"/>
              <a:ext cx="11425435" cy="1367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0699" y="1565160"/>
              <a:ext cx="10489692" cy="1196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99" y="1409699"/>
              <a:ext cx="113538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399" y="1409699"/>
              <a:ext cx="11353800" cy="1295400"/>
            </a:xfrm>
            <a:custGeom>
              <a:avLst/>
              <a:gdLst/>
              <a:ahLst/>
              <a:cxnLst/>
              <a:rect l="l" t="t" r="r" b="b"/>
              <a:pathLst>
                <a:path w="113538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1137900" y="0"/>
                  </a:lnTo>
                  <a:lnTo>
                    <a:pt x="11187408" y="5701"/>
                  </a:lnTo>
                  <a:lnTo>
                    <a:pt x="11232853" y="21941"/>
                  </a:lnTo>
                  <a:lnTo>
                    <a:pt x="11272940" y="47426"/>
                  </a:lnTo>
                  <a:lnTo>
                    <a:pt x="11306373" y="80859"/>
                  </a:lnTo>
                  <a:lnTo>
                    <a:pt x="11331858" y="120946"/>
                  </a:lnTo>
                  <a:lnTo>
                    <a:pt x="11348098" y="166391"/>
                  </a:lnTo>
                  <a:lnTo>
                    <a:pt x="11353800" y="215900"/>
                  </a:lnTo>
                  <a:lnTo>
                    <a:pt x="11353800" y="1079500"/>
                  </a:lnTo>
                  <a:lnTo>
                    <a:pt x="11348098" y="1129008"/>
                  </a:lnTo>
                  <a:lnTo>
                    <a:pt x="11331858" y="1174453"/>
                  </a:lnTo>
                  <a:lnTo>
                    <a:pt x="11306373" y="1214540"/>
                  </a:lnTo>
                  <a:lnTo>
                    <a:pt x="11272940" y="1247973"/>
                  </a:lnTo>
                  <a:lnTo>
                    <a:pt x="11232853" y="1273458"/>
                  </a:lnTo>
                  <a:lnTo>
                    <a:pt x="11187408" y="1289698"/>
                  </a:lnTo>
                  <a:lnTo>
                    <a:pt x="111379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1847" y="1583435"/>
              <a:ext cx="3294126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6844" y="1583435"/>
              <a:ext cx="1206246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3960" y="1583435"/>
              <a:ext cx="1965197" cy="11163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35851" y="1583435"/>
              <a:ext cx="2119122" cy="11163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14715" y="1583435"/>
              <a:ext cx="1610105" cy="111632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81515" y="1583435"/>
              <a:ext cx="3044189" cy="111632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3173" rIns="0" bIns="0" rtlCol="0">
            <a:spAutoFit/>
          </a:bodyPr>
          <a:lstStyle/>
          <a:p>
            <a:pPr marL="619125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4000" b="1" spc="-1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4000" b="1" spc="-14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family</a:t>
            </a:r>
            <a:r>
              <a:rPr sz="4000" b="1" spc="-1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history</a:t>
            </a:r>
            <a:r>
              <a:rPr sz="4000" b="1" spc="-10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4000" b="1" spc="-13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overweight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28493" y="2901063"/>
            <a:ext cx="11979303" cy="682651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7296" y="987531"/>
            <a:ext cx="11425555" cy="1369060"/>
            <a:chOff x="1257296" y="987531"/>
            <a:chExt cx="11425555" cy="1369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7296" y="987531"/>
              <a:ext cx="11425435" cy="13685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500" y="1158252"/>
              <a:ext cx="9764268" cy="1196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5399" y="1003300"/>
              <a:ext cx="11353800" cy="12954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399" y="1003300"/>
              <a:ext cx="11353800" cy="1295400"/>
            </a:xfrm>
            <a:custGeom>
              <a:avLst/>
              <a:gdLst/>
              <a:ahLst/>
              <a:cxnLst/>
              <a:rect l="l" t="t" r="r" b="b"/>
              <a:pathLst>
                <a:path w="11353800" h="1295400">
                  <a:moveTo>
                    <a:pt x="0" y="215900"/>
                  </a:moveTo>
                  <a:lnTo>
                    <a:pt x="5701" y="166391"/>
                  </a:lnTo>
                  <a:lnTo>
                    <a:pt x="21941" y="120946"/>
                  </a:lnTo>
                  <a:lnTo>
                    <a:pt x="47426" y="80859"/>
                  </a:lnTo>
                  <a:lnTo>
                    <a:pt x="80859" y="47426"/>
                  </a:lnTo>
                  <a:lnTo>
                    <a:pt x="120946" y="21941"/>
                  </a:lnTo>
                  <a:lnTo>
                    <a:pt x="166391" y="5701"/>
                  </a:lnTo>
                  <a:lnTo>
                    <a:pt x="215900" y="0"/>
                  </a:lnTo>
                  <a:lnTo>
                    <a:pt x="11137900" y="0"/>
                  </a:lnTo>
                  <a:lnTo>
                    <a:pt x="11187408" y="5701"/>
                  </a:lnTo>
                  <a:lnTo>
                    <a:pt x="11232853" y="21941"/>
                  </a:lnTo>
                  <a:lnTo>
                    <a:pt x="11272940" y="47426"/>
                  </a:lnTo>
                  <a:lnTo>
                    <a:pt x="11306373" y="80859"/>
                  </a:lnTo>
                  <a:lnTo>
                    <a:pt x="11331858" y="120946"/>
                  </a:lnTo>
                  <a:lnTo>
                    <a:pt x="11348098" y="166391"/>
                  </a:lnTo>
                  <a:lnTo>
                    <a:pt x="11353800" y="215900"/>
                  </a:lnTo>
                  <a:lnTo>
                    <a:pt x="11353800" y="1079500"/>
                  </a:lnTo>
                  <a:lnTo>
                    <a:pt x="11348098" y="1129008"/>
                  </a:lnTo>
                  <a:lnTo>
                    <a:pt x="11331858" y="1174453"/>
                  </a:lnTo>
                  <a:lnTo>
                    <a:pt x="11306373" y="1214540"/>
                  </a:lnTo>
                  <a:lnTo>
                    <a:pt x="11272940" y="1247973"/>
                  </a:lnTo>
                  <a:lnTo>
                    <a:pt x="11232853" y="1273458"/>
                  </a:lnTo>
                  <a:lnTo>
                    <a:pt x="11187408" y="1289698"/>
                  </a:lnTo>
                  <a:lnTo>
                    <a:pt x="11137900" y="1295400"/>
                  </a:lnTo>
                  <a:lnTo>
                    <a:pt x="215900" y="1295400"/>
                  </a:lnTo>
                  <a:lnTo>
                    <a:pt x="166391" y="1289698"/>
                  </a:lnTo>
                  <a:lnTo>
                    <a:pt x="120946" y="1273458"/>
                  </a:lnTo>
                  <a:lnTo>
                    <a:pt x="80859" y="1247973"/>
                  </a:lnTo>
                  <a:lnTo>
                    <a:pt x="47426" y="1214540"/>
                  </a:lnTo>
                  <a:lnTo>
                    <a:pt x="21941" y="1174453"/>
                  </a:lnTo>
                  <a:lnTo>
                    <a:pt x="5701" y="1129008"/>
                  </a:lnTo>
                  <a:lnTo>
                    <a:pt x="0" y="1079500"/>
                  </a:lnTo>
                  <a:lnTo>
                    <a:pt x="0" y="215900"/>
                  </a:lnTo>
                  <a:close/>
                </a:path>
              </a:pathLst>
            </a:custGeom>
            <a:ln w="9525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6647" y="1176528"/>
              <a:ext cx="6022086" cy="11163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3904" y="1176528"/>
              <a:ext cx="2097786" cy="11163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8383" y="1176528"/>
              <a:ext cx="1454657" cy="11163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79736" y="1176528"/>
              <a:ext cx="1565909" cy="11163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6515" y="1176528"/>
              <a:ext cx="834390" cy="111632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96899" rIns="0" bIns="0" rtlCol="0">
            <a:spAutoFit/>
          </a:bodyPr>
          <a:lstStyle/>
          <a:p>
            <a:pPr marL="92456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High</a:t>
            </a:r>
            <a:r>
              <a:rPr sz="4000" b="1" spc="-13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correlation</a:t>
            </a:r>
            <a:r>
              <a:rPr sz="4000" b="1" spc="-9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between</a:t>
            </a:r>
            <a:r>
              <a:rPr sz="4000" b="1" spc="-114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weight</a:t>
            </a:r>
            <a:r>
              <a:rPr sz="4000" b="1" spc="-14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4000" b="1" spc="-125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solidFill>
                  <a:srgbClr val="EDEBE0"/>
                </a:solidFill>
                <a:latin typeface="Calibri" panose="020F0502020204030204"/>
                <a:cs typeface="Calibri" panose="020F0502020204030204"/>
              </a:rPr>
              <a:t>hight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8590" y="1037559"/>
            <a:ext cx="269875" cy="8817610"/>
            <a:chOff x="938590" y="1037559"/>
            <a:chExt cx="269875" cy="8817610"/>
          </a:xfrm>
        </p:grpSpPr>
        <p:sp>
          <p:nvSpPr>
            <p:cNvPr id="3" name="object 3"/>
            <p:cNvSpPr/>
            <p:nvPr/>
          </p:nvSpPr>
          <p:spPr>
            <a:xfrm>
              <a:off x="1054976" y="1037559"/>
              <a:ext cx="0" cy="8817610"/>
            </a:xfrm>
            <a:custGeom>
              <a:avLst/>
              <a:gdLst/>
              <a:ahLst/>
              <a:cxnLst/>
              <a:rect l="l" t="t" r="r" b="b"/>
              <a:pathLst>
                <a:path h="8817610">
                  <a:moveTo>
                    <a:pt x="0" y="8817500"/>
                  </a:moveTo>
                  <a:lnTo>
                    <a:pt x="0" y="0"/>
                  </a:lnTo>
                </a:path>
              </a:pathLst>
            </a:custGeom>
            <a:ln w="45991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8590" y="2126311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5018" y="0"/>
                  </a:moveTo>
                  <a:lnTo>
                    <a:pt x="92172" y="7132"/>
                  </a:lnTo>
                  <a:lnTo>
                    <a:pt x="55225" y="26891"/>
                  </a:lnTo>
                  <a:lnTo>
                    <a:pt x="26070" y="57007"/>
                  </a:lnTo>
                  <a:lnTo>
                    <a:pt x="6922" y="95213"/>
                  </a:lnTo>
                  <a:lnTo>
                    <a:pt x="0" y="139662"/>
                  </a:lnTo>
                  <a:lnTo>
                    <a:pt x="6574" y="182611"/>
                  </a:lnTo>
                  <a:lnTo>
                    <a:pt x="24802" y="220105"/>
                  </a:lnTo>
                  <a:lnTo>
                    <a:pt x="52647" y="250038"/>
                  </a:lnTo>
                  <a:lnTo>
                    <a:pt x="88070" y="270303"/>
                  </a:lnTo>
                  <a:lnTo>
                    <a:pt x="129097" y="278795"/>
                  </a:lnTo>
                  <a:lnTo>
                    <a:pt x="140776" y="278795"/>
                  </a:lnTo>
                  <a:lnTo>
                    <a:pt x="189983" y="266781"/>
                  </a:lnTo>
                  <a:lnTo>
                    <a:pt x="230319" y="238025"/>
                  </a:lnTo>
                  <a:lnTo>
                    <a:pt x="258111" y="196325"/>
                  </a:lnTo>
                  <a:lnTo>
                    <a:pt x="269685" y="145477"/>
                  </a:lnTo>
                  <a:lnTo>
                    <a:pt x="269685" y="133318"/>
                  </a:lnTo>
                  <a:lnTo>
                    <a:pt x="261477" y="91004"/>
                  </a:lnTo>
                  <a:lnTo>
                    <a:pt x="241879" y="54404"/>
                  </a:lnTo>
                  <a:lnTo>
                    <a:pt x="212930" y="25629"/>
                  </a:lnTo>
                  <a:lnTo>
                    <a:pt x="176665" y="6790"/>
                  </a:lnTo>
                  <a:lnTo>
                    <a:pt x="135018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534794" y="617042"/>
            <a:ext cx="15165959" cy="974626"/>
          </a:xfrm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95"/>
              </a:spcBef>
            </a:pPr>
            <a:r>
              <a:rPr sz="4000" spc="-50" dirty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sz="4000" spc="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spc="6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4000" spc="65" dirty="0">
                <a:latin typeface="Arial" panose="020B0604020202020204" pitchFamily="34" charset="0"/>
                <a:cs typeface="Arial" panose="020B0604020202020204" pitchFamily="34" charset="0"/>
              </a:rPr>
              <a:t>ember</a:t>
            </a:r>
            <a:r>
              <a:rPr lang="en-US" sz="4000" spc="65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4000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570" dirty="0"/>
              <a:t>:</a:t>
            </a:r>
            <a:endParaRPr sz="4000" dirty="0"/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8209" y="3576828"/>
            <a:ext cx="3734575" cy="496761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295388" y="760476"/>
            <a:ext cx="4009390" cy="9524365"/>
            <a:chOff x="7295388" y="760476"/>
            <a:chExt cx="4009390" cy="95243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2548" y="5561076"/>
              <a:ext cx="3871722" cy="47236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5388" y="760476"/>
              <a:ext cx="4008882" cy="507263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31135" y="3576828"/>
            <a:ext cx="3736095" cy="496761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09166" y="7524063"/>
            <a:ext cx="39846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Ali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Ayman</a:t>
            </a:r>
            <a:r>
              <a:rPr sz="40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Soliman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083920" y="7524063"/>
            <a:ext cx="3433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Reham</a:t>
            </a:r>
            <a:r>
              <a:rPr sz="4000" b="1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Elkasaby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30643" y="9489440"/>
            <a:ext cx="47034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Mohamed</a:t>
            </a:r>
            <a:r>
              <a:rPr sz="4000" b="1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Elsharkawy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33590" y="4693361"/>
            <a:ext cx="4437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Omar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Ayman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Ahmed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9382" y="2663189"/>
            <a:ext cx="9735185" cy="4730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5" algn="ctr">
              <a:lnSpc>
                <a:spcPts val="18515"/>
              </a:lnSpc>
              <a:spcBef>
                <a:spcPts val="105"/>
              </a:spcBef>
            </a:pPr>
            <a:r>
              <a:rPr sz="15450" spc="-869" dirty="0">
                <a:solidFill>
                  <a:srgbClr val="9B252B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15450" spc="-860" dirty="0">
                <a:solidFill>
                  <a:srgbClr val="9B252B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450" spc="-1714" dirty="0">
                <a:solidFill>
                  <a:srgbClr val="9B252B"/>
                </a:solidFill>
                <a:latin typeface="Trebuchet MS" panose="020B0603020202020204"/>
                <a:cs typeface="Trebuchet MS" panose="020B0603020202020204"/>
              </a:rPr>
              <a:t>E</a:t>
            </a:r>
            <a:endParaRPr sz="15450">
              <a:latin typeface="Trebuchet MS" panose="020B0603020202020204"/>
              <a:cs typeface="Trebuchet MS" panose="020B0603020202020204"/>
            </a:endParaRPr>
          </a:p>
          <a:p>
            <a:pPr algn="ctr">
              <a:lnSpc>
                <a:spcPts val="18515"/>
              </a:lnSpc>
            </a:pPr>
            <a:r>
              <a:rPr sz="15450" spc="-819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15450" spc="-810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15450" spc="-819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OC</a:t>
            </a:r>
            <a:r>
              <a:rPr sz="15450" spc="-825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ESS</a:t>
            </a:r>
            <a:r>
              <a:rPr sz="15450" spc="-810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15450" spc="-835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15450" spc="-1664" dirty="0">
                <a:solidFill>
                  <a:srgbClr val="161839"/>
                </a:solidFill>
                <a:latin typeface="Trebuchet MS" panose="020B0603020202020204"/>
                <a:cs typeface="Trebuchet MS" panose="020B0603020202020204"/>
              </a:rPr>
              <a:t>G</a:t>
            </a:r>
            <a:endParaRPr sz="1545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Picture 9" descr="A screen shot of a computer code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01" y="2019300"/>
            <a:ext cx="15654453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Picture 6" descr="A computer screen shot of text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350985"/>
            <a:ext cx="14554200" cy="95850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3004352"/>
            <a:ext cx="14554200" cy="42782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16346" y="2649474"/>
            <a:ext cx="6443980" cy="464312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 marR="5080" indent="1757045">
              <a:lnSpc>
                <a:spcPts val="17810"/>
              </a:lnSpc>
              <a:spcBef>
                <a:spcPts val="1110"/>
              </a:spcBef>
            </a:pPr>
            <a:r>
              <a:rPr sz="15450" spc="-290" dirty="0">
                <a:solidFill>
                  <a:srgbClr val="9B252B"/>
                </a:solidFill>
              </a:rPr>
              <a:t>M</a:t>
            </a:r>
            <a:r>
              <a:rPr sz="15450" spc="-295" dirty="0">
                <a:solidFill>
                  <a:srgbClr val="9B252B"/>
                </a:solidFill>
              </a:rPr>
              <a:t>.</a:t>
            </a:r>
            <a:r>
              <a:rPr sz="15450" spc="-1135" dirty="0">
                <a:solidFill>
                  <a:srgbClr val="9B252B"/>
                </a:solidFill>
              </a:rPr>
              <a:t>L</a:t>
            </a:r>
            <a:r>
              <a:rPr sz="15450" spc="-575" dirty="0">
                <a:solidFill>
                  <a:srgbClr val="9B252B"/>
                </a:solidFill>
              </a:rPr>
              <a:t> </a:t>
            </a:r>
            <a:r>
              <a:rPr sz="15450" spc="-545" dirty="0"/>
              <a:t>MOD</a:t>
            </a:r>
            <a:r>
              <a:rPr sz="15450" spc="-550" dirty="0"/>
              <a:t>EL</a:t>
            </a:r>
            <a:r>
              <a:rPr sz="15450" spc="-1390" dirty="0"/>
              <a:t>S</a:t>
            </a:r>
            <a:endParaRPr sz="15450"/>
          </a:p>
        </p:txBody>
      </p: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52" y="2741357"/>
            <a:ext cx="269875" cy="279400"/>
          </a:xfrm>
          <a:custGeom>
            <a:avLst/>
            <a:gdLst/>
            <a:ahLst/>
            <a:cxnLst/>
            <a:rect l="l" t="t" r="r" b="b"/>
            <a:pathLst>
              <a:path w="269875" h="279400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608"/>
                </a:lnTo>
                <a:lnTo>
                  <a:pt x="24818" y="220104"/>
                </a:lnTo>
                <a:lnTo>
                  <a:pt x="52682" y="250049"/>
                </a:lnTo>
                <a:lnTo>
                  <a:pt x="88129" y="270327"/>
                </a:lnTo>
                <a:lnTo>
                  <a:pt x="129174" y="278824"/>
                </a:lnTo>
                <a:lnTo>
                  <a:pt x="140864" y="278824"/>
                </a:lnTo>
                <a:lnTo>
                  <a:pt x="190107" y="266816"/>
                </a:lnTo>
                <a:lnTo>
                  <a:pt x="230472" y="238068"/>
                </a:lnTo>
                <a:lnTo>
                  <a:pt x="258284" y="196363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88"/>
                </a:lnTo>
                <a:lnTo>
                  <a:pt x="241988" y="54360"/>
                </a:lnTo>
                <a:lnTo>
                  <a:pt x="212970" y="25573"/>
                </a:lnTo>
                <a:lnTo>
                  <a:pt x="176624" y="674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140439" y="0"/>
            <a:ext cx="7147559" cy="10287000"/>
            <a:chOff x="11140439" y="0"/>
            <a:chExt cx="7147559" cy="10287000"/>
          </a:xfrm>
        </p:grpSpPr>
        <p:sp>
          <p:nvSpPr>
            <p:cNvPr id="4" name="object 4"/>
            <p:cNvSpPr/>
            <p:nvPr/>
          </p:nvSpPr>
          <p:spPr>
            <a:xfrm>
              <a:off x="17712308" y="0"/>
              <a:ext cx="575945" cy="10287000"/>
            </a:xfrm>
            <a:custGeom>
              <a:avLst/>
              <a:gdLst/>
              <a:ahLst/>
              <a:cxnLst/>
              <a:rect l="l" t="t" r="r" b="b"/>
              <a:pathLst>
                <a:path w="575944" h="10287000">
                  <a:moveTo>
                    <a:pt x="57569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575690" y="10287000"/>
                  </a:lnTo>
                  <a:lnTo>
                    <a:pt x="575690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140439" y="2098547"/>
              <a:ext cx="6555487" cy="64686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31594" y="2472943"/>
            <a:ext cx="8026400" cy="12319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300"/>
              </a:spcBef>
            </a:pPr>
            <a:r>
              <a:rPr sz="4000" b="1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Life</a:t>
            </a:r>
            <a:r>
              <a:rPr sz="4000" b="1" spc="-26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20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Cycle</a:t>
            </a:r>
            <a:r>
              <a:rPr sz="4000" b="1" spc="-23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19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4000" b="1" spc="-254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25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Choosing</a:t>
            </a:r>
            <a:r>
              <a:rPr sz="4000" b="1" spc="-229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14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4000" b="1" spc="-24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17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Best </a:t>
            </a:r>
            <a:r>
              <a:rPr sz="4000" b="1" spc="21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Model</a:t>
            </a:r>
            <a:r>
              <a:rPr sz="4000" b="1" spc="-27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-345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:</a:t>
            </a:r>
            <a:endParaRPr sz="4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949325" indent="-4572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900" algn="l"/>
              </a:tabLst>
            </a:pPr>
            <a:r>
              <a:rPr dirty="0"/>
              <a:t>Step</a:t>
            </a:r>
            <a:r>
              <a:rPr spc="-70" dirty="0"/>
              <a:t> </a:t>
            </a:r>
            <a:r>
              <a:rPr dirty="0"/>
              <a:t>One:</a:t>
            </a:r>
            <a:r>
              <a:rPr spc="-85" dirty="0"/>
              <a:t> </a:t>
            </a:r>
            <a:r>
              <a:rPr spc="-10" dirty="0"/>
              <a:t>Optimization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spc="-10" dirty="0"/>
              <a:t>Feature Engineering</a:t>
            </a:r>
            <a:endParaRPr spc="-10" dirty="0"/>
          </a:p>
          <a:p>
            <a:pPr marL="525780" marR="5080" indent="-5137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</a:tabLst>
            </a:pPr>
            <a:r>
              <a:rPr dirty="0"/>
              <a:t>Extract</a:t>
            </a:r>
            <a:r>
              <a:rPr spc="-135" dirty="0"/>
              <a:t> </a:t>
            </a:r>
            <a:r>
              <a:rPr dirty="0"/>
              <a:t>and</a:t>
            </a:r>
            <a:r>
              <a:rPr spc="-145" dirty="0"/>
              <a:t> </a:t>
            </a:r>
            <a:r>
              <a:rPr dirty="0"/>
              <a:t>select</a:t>
            </a:r>
            <a:r>
              <a:rPr spc="-125" dirty="0"/>
              <a:t> </a:t>
            </a:r>
            <a:r>
              <a:rPr dirty="0"/>
              <a:t>meaningful</a:t>
            </a:r>
            <a:r>
              <a:rPr spc="-130" dirty="0"/>
              <a:t> </a:t>
            </a:r>
            <a:r>
              <a:rPr spc="-10" dirty="0"/>
              <a:t>features 	</a:t>
            </a:r>
            <a:r>
              <a:rPr dirty="0"/>
              <a:t>from</a:t>
            </a:r>
            <a:r>
              <a:rPr spc="-160" dirty="0"/>
              <a:t> </a:t>
            </a:r>
            <a:r>
              <a:rPr dirty="0"/>
              <a:t>raw</a:t>
            </a:r>
            <a:r>
              <a:rPr spc="-155" dirty="0"/>
              <a:t> </a:t>
            </a:r>
            <a:r>
              <a:rPr spc="-20" dirty="0"/>
              <a:t>data</a:t>
            </a:r>
            <a:endParaRPr spc="-20" dirty="0"/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pc="-10" dirty="0"/>
              <a:t>Normalize</a:t>
            </a:r>
            <a:r>
              <a:rPr spc="-85" dirty="0"/>
              <a:t> </a:t>
            </a:r>
            <a:r>
              <a:rPr dirty="0"/>
              <a:t>or</a:t>
            </a:r>
            <a:r>
              <a:rPr spc="-125" dirty="0"/>
              <a:t> </a:t>
            </a:r>
            <a:r>
              <a:rPr dirty="0"/>
              <a:t>scale</a:t>
            </a:r>
            <a:r>
              <a:rPr spc="-110" dirty="0"/>
              <a:t> </a:t>
            </a:r>
            <a:r>
              <a:rPr spc="-10" dirty="0"/>
              <a:t>features</a:t>
            </a:r>
            <a:endParaRPr spc="-10" dirty="0"/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dirty="0"/>
              <a:t>Handle</a:t>
            </a:r>
            <a:r>
              <a:rPr spc="-125" dirty="0"/>
              <a:t> </a:t>
            </a:r>
            <a:r>
              <a:rPr dirty="0"/>
              <a:t>missing</a:t>
            </a:r>
            <a:r>
              <a:rPr spc="-114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dirty="0"/>
              <a:t>and</a:t>
            </a:r>
            <a:r>
              <a:rPr spc="-130" dirty="0"/>
              <a:t> </a:t>
            </a:r>
            <a:r>
              <a:rPr spc="-10" dirty="0"/>
              <a:t>outliers</a:t>
            </a:r>
            <a:endParaRPr spc="-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6394" y="3307842"/>
            <a:ext cx="13032740" cy="429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4000" b="1" spc="-15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Two: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Choosing</a:t>
            </a:r>
            <a:r>
              <a:rPr sz="4000" b="1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and</a:t>
            </a:r>
            <a:r>
              <a:rPr sz="4000" b="1" spc="-15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5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40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Model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5780" marR="5080" indent="-513715">
              <a:lnSpc>
                <a:spcPct val="100000"/>
              </a:lnSpc>
              <a:spcBef>
                <a:spcPts val="4800"/>
              </a:spcBef>
              <a:buAutoNum type="arabicPeriod"/>
              <a:tabLst>
                <a:tab pos="52768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Select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appropriate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algorithm</a:t>
            </a:r>
            <a:r>
              <a:rPr sz="4000" b="1" spc="-14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(e.g.,</a:t>
            </a:r>
            <a:r>
              <a:rPr sz="4000" b="1" spc="-16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Decision</a:t>
            </a:r>
            <a:r>
              <a:rPr sz="4000" b="1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Tree,</a:t>
            </a:r>
            <a:r>
              <a:rPr sz="4000" b="1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SVM,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5" dirty="0">
                <a:latin typeface="Calibri" panose="020F0502020204030204"/>
                <a:cs typeface="Calibri" panose="020F0502020204030204"/>
              </a:rPr>
              <a:t>XGB 	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Classifier)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Split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data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into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40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and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validation</a:t>
            </a:r>
            <a:r>
              <a:rPr sz="40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sets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</a:tabLst>
            </a:pPr>
            <a:r>
              <a:rPr sz="4000" b="1" spc="-35" dirty="0">
                <a:latin typeface="Calibri" panose="020F0502020204030204"/>
                <a:cs typeface="Calibri" panose="020F0502020204030204"/>
              </a:rPr>
              <a:t>Train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model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on</a:t>
            </a:r>
            <a:r>
              <a:rPr sz="4000" b="1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40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data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spc="-20" dirty="0">
                <a:latin typeface="Calibri" panose="020F0502020204030204"/>
                <a:cs typeface="Calibri" panose="020F0502020204030204"/>
              </a:rPr>
              <a:t>Tune</a:t>
            </a:r>
            <a:r>
              <a:rPr sz="4000" b="1" spc="-14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30" dirty="0">
                <a:latin typeface="Calibri" panose="020F0502020204030204"/>
                <a:cs typeface="Calibri" panose="020F0502020204030204"/>
              </a:rPr>
              <a:t>hyperparameters</a:t>
            </a:r>
            <a:r>
              <a:rPr sz="4000" b="1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using</a:t>
            </a:r>
            <a:r>
              <a:rPr sz="4000" b="1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35" dirty="0">
                <a:latin typeface="Calibri" panose="020F0502020204030204"/>
                <a:cs typeface="Calibri" panose="020F0502020204030204"/>
              </a:rPr>
              <a:t>cross-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validation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1194" y="3346830"/>
            <a:ext cx="11324590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4000" b="1" spc="-15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Three: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Evaluation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Models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spcBef>
                <a:spcPts val="4800"/>
              </a:spcBef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Assess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model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performance</a:t>
            </a:r>
            <a:r>
              <a:rPr sz="4000" b="1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on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test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20" dirty="0">
                <a:latin typeface="Calibri" panose="020F0502020204030204"/>
                <a:cs typeface="Calibri" panose="020F0502020204030204"/>
              </a:rPr>
              <a:t>data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Use</a:t>
            </a:r>
            <a:r>
              <a:rPr sz="4000" b="1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metrics</a:t>
            </a:r>
            <a:r>
              <a:rPr sz="4000" b="1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like</a:t>
            </a:r>
            <a:r>
              <a:rPr sz="4000" b="1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35" dirty="0">
                <a:latin typeface="Calibri" panose="020F0502020204030204"/>
                <a:cs typeface="Calibri" panose="020F0502020204030204"/>
              </a:rPr>
              <a:t>accuracy,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precision,</a:t>
            </a:r>
            <a:r>
              <a:rPr sz="4000" b="1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recall,</a:t>
            </a:r>
            <a:r>
              <a:rPr sz="4000" b="1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F1-score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Compare</a:t>
            </a:r>
            <a:r>
              <a:rPr sz="4000" b="1" spc="-2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models</a:t>
            </a:r>
            <a:endParaRPr sz="4000">
              <a:latin typeface="Calibri" panose="020F0502020204030204"/>
              <a:cs typeface="Calibri" panose="020F0502020204030204"/>
            </a:endParaRPr>
          </a:p>
          <a:p>
            <a:pPr marL="526415" indent="-513715">
              <a:lnSpc>
                <a:spcPct val="100000"/>
              </a:lnSpc>
              <a:buAutoNum type="arabicPeriod"/>
              <a:tabLst>
                <a:tab pos="526415" algn="l"/>
              </a:tabLst>
            </a:pPr>
            <a:r>
              <a:rPr sz="4000" b="1" dirty="0">
                <a:latin typeface="Calibri" panose="020F0502020204030204"/>
                <a:cs typeface="Calibri" panose="020F0502020204030204"/>
              </a:rPr>
              <a:t>Choose</a:t>
            </a:r>
            <a:r>
              <a:rPr sz="40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30" dirty="0">
                <a:latin typeface="Calibri" panose="020F0502020204030204"/>
                <a:cs typeface="Calibri" panose="020F0502020204030204"/>
              </a:rPr>
              <a:t>best-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performing</a:t>
            </a:r>
            <a:r>
              <a:rPr sz="40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one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dirty="0">
                <a:latin typeface="Calibri" panose="020F0502020204030204"/>
                <a:cs typeface="Calibri" panose="020F0502020204030204"/>
              </a:rPr>
              <a:t>for</a:t>
            </a:r>
            <a:r>
              <a:rPr sz="40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4000" b="1" spc="-10" dirty="0">
                <a:latin typeface="Calibri" panose="020F0502020204030204"/>
                <a:cs typeface="Calibri" panose="020F0502020204030204"/>
              </a:rPr>
              <a:t>deployment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271" rIns="0" bIns="0" rtlCol="0">
            <a:spAutoFit/>
          </a:bodyPr>
          <a:lstStyle/>
          <a:p>
            <a:pPr marL="2503805">
              <a:lnSpc>
                <a:spcPct val="100000"/>
              </a:lnSpc>
              <a:spcBef>
                <a:spcPts val="100"/>
              </a:spcBef>
            </a:pPr>
            <a:r>
              <a:rPr dirty="0"/>
              <a:t>Accuracy</a:t>
            </a:r>
            <a:r>
              <a:rPr spc="-45" dirty="0"/>
              <a:t> </a:t>
            </a:r>
            <a:r>
              <a:rPr spc="-270" dirty="0"/>
              <a:t>of</a:t>
            </a:r>
            <a:r>
              <a:rPr spc="-20" dirty="0"/>
              <a:t> </a:t>
            </a:r>
            <a:r>
              <a:rPr spc="-125" dirty="0"/>
              <a:t>different</a:t>
            </a:r>
            <a:r>
              <a:rPr spc="-35" dirty="0"/>
              <a:t> </a:t>
            </a:r>
            <a:r>
              <a:rPr spc="-30" dirty="0"/>
              <a:t>modelS</a:t>
            </a:r>
            <a:endParaRPr spc="-30" dirty="0"/>
          </a:p>
        </p:txBody>
      </p:sp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935478" y="2040434"/>
            <a:ext cx="14401165" cy="7845425"/>
            <a:chOff x="1935478" y="2040434"/>
            <a:chExt cx="14401165" cy="7845425"/>
          </a:xfrm>
        </p:grpSpPr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35478" y="2040434"/>
              <a:ext cx="14401041" cy="78451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7900" y="2324099"/>
              <a:ext cx="13792200" cy="72646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03450" y="2278506"/>
              <a:ext cx="13881100" cy="7355205"/>
            </a:xfrm>
            <a:custGeom>
              <a:avLst/>
              <a:gdLst/>
              <a:ahLst/>
              <a:cxnLst/>
              <a:rect l="l" t="t" r="r" b="b"/>
              <a:pathLst>
                <a:path w="13881100" h="7355205">
                  <a:moveTo>
                    <a:pt x="1299717" y="0"/>
                  </a:moveTo>
                  <a:lnTo>
                    <a:pt x="1299717" y="1143"/>
                  </a:lnTo>
                  <a:lnTo>
                    <a:pt x="13881100" y="1143"/>
                  </a:lnTo>
                  <a:lnTo>
                    <a:pt x="13881100" y="6099937"/>
                  </a:lnTo>
                  <a:lnTo>
                    <a:pt x="13879448" y="6163945"/>
                  </a:lnTo>
                  <a:lnTo>
                    <a:pt x="13874623" y="6227699"/>
                  </a:lnTo>
                  <a:lnTo>
                    <a:pt x="13866621" y="6290564"/>
                  </a:lnTo>
                  <a:lnTo>
                    <a:pt x="13855573" y="6352413"/>
                  </a:lnTo>
                  <a:lnTo>
                    <a:pt x="13841603" y="6413119"/>
                  </a:lnTo>
                  <a:lnTo>
                    <a:pt x="13824712" y="6472682"/>
                  </a:lnTo>
                  <a:lnTo>
                    <a:pt x="13804900" y="6530975"/>
                  </a:lnTo>
                  <a:lnTo>
                    <a:pt x="13782421" y="6587998"/>
                  </a:lnTo>
                  <a:lnTo>
                    <a:pt x="13757275" y="6643624"/>
                  </a:lnTo>
                  <a:lnTo>
                    <a:pt x="13729589" y="6697726"/>
                  </a:lnTo>
                  <a:lnTo>
                    <a:pt x="13699363" y="6750354"/>
                  </a:lnTo>
                  <a:lnTo>
                    <a:pt x="13666469" y="6801726"/>
                  </a:lnTo>
                  <a:lnTo>
                    <a:pt x="13594461" y="6897928"/>
                  </a:lnTo>
                  <a:lnTo>
                    <a:pt x="13513435" y="6987057"/>
                  </a:lnTo>
                  <a:lnTo>
                    <a:pt x="13424408" y="7068058"/>
                  </a:lnTo>
                  <a:lnTo>
                    <a:pt x="13328142" y="7139990"/>
                  </a:lnTo>
                  <a:lnTo>
                    <a:pt x="13276834" y="7172934"/>
                  </a:lnTo>
                  <a:lnTo>
                    <a:pt x="13224256" y="7203160"/>
                  </a:lnTo>
                  <a:lnTo>
                    <a:pt x="13170027" y="7230884"/>
                  </a:lnTo>
                  <a:lnTo>
                    <a:pt x="13114528" y="7256018"/>
                  </a:lnTo>
                  <a:lnTo>
                    <a:pt x="13057505" y="7278509"/>
                  </a:lnTo>
                  <a:lnTo>
                    <a:pt x="12999085" y="7298245"/>
                  </a:lnTo>
                  <a:lnTo>
                    <a:pt x="12939521" y="7315161"/>
                  </a:lnTo>
                  <a:lnTo>
                    <a:pt x="12878816" y="7329182"/>
                  </a:lnTo>
                  <a:lnTo>
                    <a:pt x="12816967" y="7340231"/>
                  </a:lnTo>
                  <a:lnTo>
                    <a:pt x="12754102" y="7348207"/>
                  </a:lnTo>
                  <a:lnTo>
                    <a:pt x="12690348" y="7353058"/>
                  </a:lnTo>
                  <a:lnTo>
                    <a:pt x="12626467" y="7354671"/>
                  </a:lnTo>
                  <a:lnTo>
                    <a:pt x="0" y="7354671"/>
                  </a:lnTo>
                  <a:lnTo>
                    <a:pt x="0" y="1255776"/>
                  </a:lnTo>
                  <a:lnTo>
                    <a:pt x="1650" y="1191895"/>
                  </a:lnTo>
                  <a:lnTo>
                    <a:pt x="6476" y="1128141"/>
                  </a:lnTo>
                  <a:lnTo>
                    <a:pt x="14477" y="1065276"/>
                  </a:lnTo>
                  <a:lnTo>
                    <a:pt x="25526" y="1003426"/>
                  </a:lnTo>
                  <a:lnTo>
                    <a:pt x="39497" y="942721"/>
                  </a:lnTo>
                  <a:lnTo>
                    <a:pt x="56387" y="883158"/>
                  </a:lnTo>
                  <a:lnTo>
                    <a:pt x="76200" y="824738"/>
                  </a:lnTo>
                  <a:lnTo>
                    <a:pt x="98679" y="767715"/>
                  </a:lnTo>
                  <a:lnTo>
                    <a:pt x="123825" y="712216"/>
                  </a:lnTo>
                  <a:lnTo>
                    <a:pt x="151511" y="657987"/>
                  </a:lnTo>
                  <a:lnTo>
                    <a:pt x="181737" y="605409"/>
                  </a:lnTo>
                  <a:lnTo>
                    <a:pt x="214630" y="554101"/>
                  </a:lnTo>
                  <a:lnTo>
                    <a:pt x="286638" y="457835"/>
                  </a:lnTo>
                  <a:lnTo>
                    <a:pt x="367664" y="368808"/>
                  </a:lnTo>
                  <a:lnTo>
                    <a:pt x="456692" y="287782"/>
                  </a:lnTo>
                  <a:lnTo>
                    <a:pt x="552957" y="215773"/>
                  </a:lnTo>
                  <a:lnTo>
                    <a:pt x="604266" y="182879"/>
                  </a:lnTo>
                  <a:lnTo>
                    <a:pt x="656844" y="152653"/>
                  </a:lnTo>
                  <a:lnTo>
                    <a:pt x="711073" y="124968"/>
                  </a:lnTo>
                  <a:lnTo>
                    <a:pt x="766572" y="99822"/>
                  </a:lnTo>
                  <a:lnTo>
                    <a:pt x="823594" y="77343"/>
                  </a:lnTo>
                  <a:lnTo>
                    <a:pt x="882014" y="57531"/>
                  </a:lnTo>
                  <a:lnTo>
                    <a:pt x="941577" y="40640"/>
                  </a:lnTo>
                  <a:lnTo>
                    <a:pt x="1002283" y="26670"/>
                  </a:lnTo>
                  <a:lnTo>
                    <a:pt x="1064133" y="15621"/>
                  </a:lnTo>
                  <a:lnTo>
                    <a:pt x="1126998" y="7620"/>
                  </a:lnTo>
                  <a:lnTo>
                    <a:pt x="1190752" y="2794"/>
                  </a:lnTo>
                  <a:lnTo>
                    <a:pt x="1299717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7114" y="1154169"/>
            <a:ext cx="269875" cy="8216265"/>
            <a:chOff x="547114" y="1154169"/>
            <a:chExt cx="269875" cy="8216265"/>
          </a:xfrm>
        </p:grpSpPr>
        <p:sp>
          <p:nvSpPr>
            <p:cNvPr id="3" name="object 3"/>
            <p:cNvSpPr/>
            <p:nvPr/>
          </p:nvSpPr>
          <p:spPr>
            <a:xfrm>
              <a:off x="682108" y="1154169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7114" y="472373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49"/>
                  </a:lnTo>
                  <a:lnTo>
                    <a:pt x="24818" y="220150"/>
                  </a:lnTo>
                  <a:lnTo>
                    <a:pt x="52682" y="250079"/>
                  </a:lnTo>
                  <a:lnTo>
                    <a:pt x="88129" y="27033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60"/>
                  </a:lnTo>
                  <a:lnTo>
                    <a:pt x="230472" y="238107"/>
                  </a:lnTo>
                  <a:lnTo>
                    <a:pt x="258284" y="196378"/>
                  </a:lnTo>
                  <a:lnTo>
                    <a:pt x="269865" y="145487"/>
                  </a:lnTo>
                  <a:lnTo>
                    <a:pt x="269865" y="133442"/>
                  </a:lnTo>
                  <a:lnTo>
                    <a:pt x="261634" y="91042"/>
                  </a:lnTo>
                  <a:lnTo>
                    <a:pt x="241988" y="54383"/>
                  </a:lnTo>
                  <a:lnTo>
                    <a:pt x="212970" y="25580"/>
                  </a:lnTo>
                  <a:lnTo>
                    <a:pt x="176624" y="6747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52825" y="357581"/>
            <a:ext cx="103797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75" dirty="0"/>
              <a:t>HYPER</a:t>
            </a:r>
            <a:r>
              <a:rPr sz="5400" spc="210" dirty="0"/>
              <a:t> </a:t>
            </a:r>
            <a:r>
              <a:rPr sz="5400" spc="-165" dirty="0"/>
              <a:t>PARAMTER</a:t>
            </a:r>
            <a:r>
              <a:rPr sz="5400" spc="235" dirty="0"/>
              <a:t> </a:t>
            </a:r>
            <a:r>
              <a:rPr sz="5400" spc="-530" dirty="0"/>
              <a:t>TUNING</a:t>
            </a:r>
            <a:r>
              <a:rPr sz="5400" spc="190" dirty="0"/>
              <a:t> </a:t>
            </a:r>
            <a:r>
              <a:rPr sz="5400" spc="-535" dirty="0"/>
              <a:t>FOR</a:t>
            </a:r>
            <a:r>
              <a:rPr lang="en-US" sz="5400" spc="-535" dirty="0"/>
              <a:t>  XGB</a:t>
            </a:r>
            <a:endParaRPr sz="5400" dirty="0"/>
          </a:p>
        </p:txBody>
      </p: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01021" y="3535822"/>
            <a:ext cx="6626194" cy="51988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75714" y="1209266"/>
            <a:ext cx="10911205" cy="810260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395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The</a:t>
            </a:r>
            <a:r>
              <a:rPr sz="3950" spc="-19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final</a:t>
            </a:r>
            <a:r>
              <a:rPr sz="3950" spc="-18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23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and</a:t>
            </a:r>
            <a:r>
              <a:rPr sz="3950" spc="-16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10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best</a:t>
            </a:r>
            <a:r>
              <a:rPr sz="3950" spc="-17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16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parameters</a:t>
            </a:r>
            <a:r>
              <a:rPr sz="3950" spc="-14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7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after</a:t>
            </a:r>
            <a:r>
              <a:rPr sz="3950" spc="-18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tuning</a:t>
            </a:r>
            <a:r>
              <a:rPr sz="3950" spc="-190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3950" spc="-465" dirty="0">
                <a:solidFill>
                  <a:srgbClr val="9B252B"/>
                </a:solidFill>
                <a:latin typeface="Lucida Sans Unicode" panose="020B0602030504020204"/>
                <a:cs typeface="Lucida Sans Unicode" panose="020B0602030504020204"/>
              </a:rPr>
              <a:t>:</a:t>
            </a:r>
            <a:endParaRPr sz="3950">
              <a:latin typeface="Lucida Sans Unicode" panose="020B0602030504020204"/>
              <a:cs typeface="Lucida Sans Unicode" panose="020B0602030504020204"/>
            </a:endParaRPr>
          </a:p>
          <a:p>
            <a:pPr marL="49530">
              <a:lnSpc>
                <a:spcPct val="100000"/>
              </a:lnSpc>
              <a:spcBef>
                <a:spcPts val="715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Col</a:t>
            </a:r>
            <a:r>
              <a:rPr sz="2800" b="1" spc="-5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sample</a:t>
            </a:r>
            <a:r>
              <a:rPr sz="2800" b="1" spc="-4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2800" b="1" spc="-5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tree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=0.6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Fraction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features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randomly</a:t>
            </a:r>
            <a:r>
              <a:rPr sz="2800" spc="-4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chosen</a:t>
            </a:r>
            <a:r>
              <a:rPr sz="2800" spc="-6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800" spc="-8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tree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0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800" b="1" spc="-6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rate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=0.05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9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size</a:t>
            </a:r>
            <a:r>
              <a:rPr sz="2800" spc="-9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shrinkage</a:t>
            </a:r>
            <a:r>
              <a:rPr sz="2800" spc="-8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used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-1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prevent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overfitting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0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800" b="1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depth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=15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Maximum</a:t>
            </a:r>
            <a:r>
              <a:rPr sz="2800" spc="-5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depth</a:t>
            </a:r>
            <a:r>
              <a:rPr sz="2800" spc="-4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tree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5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min</a:t>
            </a:r>
            <a:r>
              <a:rPr sz="2800" b="1" spc="-5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child</a:t>
            </a:r>
            <a:r>
              <a:rPr sz="2800" b="1" spc="-4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samples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=20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Minimum</a:t>
            </a:r>
            <a:r>
              <a:rPr sz="2800" spc="-3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2800" spc="-4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needed</a:t>
            </a:r>
            <a:r>
              <a:rPr sz="2800" spc="-5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leaf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0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n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estimators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=200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2800" spc="-6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9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boosting</a:t>
            </a:r>
            <a:r>
              <a:rPr sz="2800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iterations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  <a:spcBef>
                <a:spcPts val="3360"/>
              </a:spcBef>
            </a:pPr>
            <a:r>
              <a:rPr sz="2800" b="1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reg</a:t>
            </a:r>
            <a:r>
              <a:rPr sz="2800" b="1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alpha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=0.5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530">
              <a:lnSpc>
                <a:spcPct val="100000"/>
              </a:lnSpc>
            </a:pP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L1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regularization</a:t>
            </a:r>
            <a:r>
              <a:rPr sz="2800" spc="-9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term</a:t>
            </a:r>
            <a:r>
              <a:rPr sz="2800" spc="-8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800" spc="-7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weights</a:t>
            </a:r>
            <a:r>
              <a:rPr sz="2800" spc="-7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(helps</a:t>
            </a:r>
            <a:r>
              <a:rPr sz="2800" spc="-6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reduce</a:t>
            </a:r>
            <a:r>
              <a:rPr sz="2800" spc="-65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overfitting</a:t>
            </a:r>
            <a:r>
              <a:rPr sz="1600" spc="-10" dirty="0">
                <a:solidFill>
                  <a:srgbClr val="000017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79985" y="2298902"/>
            <a:ext cx="37553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Our</a:t>
            </a:r>
            <a:r>
              <a:rPr sz="5400" b="1" spc="-11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400" b="1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Agenda</a:t>
            </a:r>
            <a:r>
              <a:rPr sz="5400" b="1" spc="-114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400" b="1" spc="-50" dirty="0">
                <a:solidFill>
                  <a:srgbClr val="000000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5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4639" y="5466"/>
            <a:ext cx="11085322" cy="102815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15292" y="3915917"/>
            <a:ext cx="5579364" cy="452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655"/>
              </a:spcBef>
              <a:buFont typeface="Arial MT"/>
              <a:buChar char="•"/>
            </a:pP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650"/>
              </a:spcBef>
              <a:buFont typeface="Arial MT"/>
              <a:buChar char="•"/>
            </a:pP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265">
              <a:lnSpc>
                <a:spcPct val="100000"/>
              </a:lnSpc>
              <a:buFont typeface="Arial MT"/>
              <a:buChar char="•"/>
              <a:tabLst>
                <a:tab pos="354965" algn="l"/>
              </a:tabLst>
            </a:pPr>
            <a:r>
              <a:rPr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655"/>
              </a:spcBef>
              <a:buFont typeface="Arial MT"/>
              <a:buChar char="•"/>
            </a:pP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</a:tabLst>
            </a:pPr>
            <a:r>
              <a:rPr lang="en-US" altLang="" sz="36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3600" b="1" dirty="0">
                <a:latin typeface="Arial" panose="020B0604020202020204" pitchFamily="34" charset="0"/>
                <a:cs typeface="Arial" panose="020B0604020202020204" pitchFamily="34" charset="0"/>
              </a:rPr>
              <a:t>.L</a:t>
            </a:r>
            <a:r>
              <a:rPr sz="3600" b="1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-1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94656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3" name="object 3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65646" y="2191638"/>
            <a:ext cx="6137275" cy="925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30" dirty="0"/>
              <a:t>KAGGLE</a:t>
            </a:r>
            <a:r>
              <a:rPr spc="80" dirty="0"/>
              <a:t> </a:t>
            </a:r>
            <a:r>
              <a:rPr spc="-185" dirty="0"/>
              <a:t>SUBMISSION</a:t>
            </a:r>
            <a:endParaRPr spc="-185" dirty="0"/>
          </a:p>
        </p:txBody>
      </p: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57400" y="3548126"/>
            <a:ext cx="14706600" cy="449028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5072" y="832866"/>
            <a:ext cx="15973552" cy="90350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3930988"/>
            <a:ext cx="11658600" cy="2425023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047115" marR="5080" indent="-1035050" algn="ctr">
              <a:lnSpc>
                <a:spcPts val="17810"/>
              </a:lnSpc>
              <a:spcBef>
                <a:spcPts val="1110"/>
              </a:spcBef>
            </a:pPr>
            <a:r>
              <a:rPr sz="15450" spc="-13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5450" spc="-130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hank</a:t>
            </a:r>
            <a:r>
              <a:rPr lang="en-US" sz="15450" spc="-148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450" spc="-17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sz="15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741357"/>
              <a:ext cx="269875" cy="279400"/>
            </a:xfrm>
            <a:custGeom>
              <a:avLst/>
              <a:gdLst/>
              <a:ahLst/>
              <a:cxnLst/>
              <a:rect l="l" t="t" r="r" b="b"/>
              <a:pathLst>
                <a:path w="269875" h="279400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608"/>
                  </a:lnTo>
                  <a:lnTo>
                    <a:pt x="24818" y="220104"/>
                  </a:lnTo>
                  <a:lnTo>
                    <a:pt x="52682" y="250049"/>
                  </a:lnTo>
                  <a:lnTo>
                    <a:pt x="88129" y="270327"/>
                  </a:lnTo>
                  <a:lnTo>
                    <a:pt x="129174" y="278824"/>
                  </a:lnTo>
                  <a:lnTo>
                    <a:pt x="140864" y="278824"/>
                  </a:lnTo>
                  <a:lnTo>
                    <a:pt x="190107" y="266816"/>
                  </a:lnTo>
                  <a:lnTo>
                    <a:pt x="230472" y="238068"/>
                  </a:lnTo>
                  <a:lnTo>
                    <a:pt x="258284" y="196363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88"/>
                  </a:lnTo>
                  <a:lnTo>
                    <a:pt x="241988" y="54360"/>
                  </a:lnTo>
                  <a:lnTo>
                    <a:pt x="212970" y="25573"/>
                  </a:lnTo>
                  <a:lnTo>
                    <a:pt x="176624" y="674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4" y="0"/>
            <a:ext cx="18288006" cy="23646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3000" y="800100"/>
            <a:ext cx="15142210" cy="858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045">
              <a:lnSpc>
                <a:spcPct val="100000"/>
              </a:lnSpc>
              <a:spcBef>
                <a:spcPts val="100"/>
              </a:spcBef>
            </a:pPr>
            <a:r>
              <a:rPr lang="en-US" sz="5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Weather </a:t>
            </a:r>
            <a:r>
              <a:rPr sz="5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Classification</a:t>
            </a:r>
            <a:r>
              <a:rPr sz="55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55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55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 </a:t>
            </a:r>
            <a:r>
              <a:rPr sz="55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55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55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55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6088" y="3168904"/>
            <a:ext cx="16391890" cy="6289675"/>
            <a:chOff x="966088" y="3168904"/>
            <a:chExt cx="16391890" cy="6289675"/>
          </a:xfrm>
        </p:grpSpPr>
        <p:sp>
          <p:nvSpPr>
            <p:cNvPr id="5" name="object 5"/>
            <p:cNvSpPr/>
            <p:nvPr/>
          </p:nvSpPr>
          <p:spPr>
            <a:xfrm>
              <a:off x="966088" y="3168904"/>
              <a:ext cx="13113385" cy="1383665"/>
            </a:xfrm>
            <a:custGeom>
              <a:avLst/>
              <a:gdLst/>
              <a:ahLst/>
              <a:cxnLst/>
              <a:rect l="l" t="t" r="r" b="b"/>
              <a:pathLst>
                <a:path w="13113385" h="1383664">
                  <a:moveTo>
                    <a:pt x="12975082" y="0"/>
                  </a:moveTo>
                  <a:lnTo>
                    <a:pt x="138353" y="0"/>
                  </a:lnTo>
                  <a:lnTo>
                    <a:pt x="94621" y="7043"/>
                  </a:lnTo>
                  <a:lnTo>
                    <a:pt x="56641" y="26663"/>
                  </a:lnTo>
                  <a:lnTo>
                    <a:pt x="26692" y="56592"/>
                  </a:lnTo>
                  <a:lnTo>
                    <a:pt x="7052" y="94561"/>
                  </a:lnTo>
                  <a:lnTo>
                    <a:pt x="0" y="138302"/>
                  </a:lnTo>
                  <a:lnTo>
                    <a:pt x="0" y="1245235"/>
                  </a:lnTo>
                  <a:lnTo>
                    <a:pt x="7052" y="1288976"/>
                  </a:lnTo>
                  <a:lnTo>
                    <a:pt x="26692" y="1326945"/>
                  </a:lnTo>
                  <a:lnTo>
                    <a:pt x="56641" y="1356874"/>
                  </a:lnTo>
                  <a:lnTo>
                    <a:pt x="94621" y="1376494"/>
                  </a:lnTo>
                  <a:lnTo>
                    <a:pt x="138353" y="1383538"/>
                  </a:lnTo>
                  <a:lnTo>
                    <a:pt x="12975082" y="1383538"/>
                  </a:lnTo>
                  <a:lnTo>
                    <a:pt x="13018775" y="1376494"/>
                  </a:lnTo>
                  <a:lnTo>
                    <a:pt x="13056737" y="1356874"/>
                  </a:lnTo>
                  <a:lnTo>
                    <a:pt x="13086684" y="1326945"/>
                  </a:lnTo>
                  <a:lnTo>
                    <a:pt x="13106328" y="1288976"/>
                  </a:lnTo>
                  <a:lnTo>
                    <a:pt x="13113385" y="1245235"/>
                  </a:lnTo>
                  <a:lnTo>
                    <a:pt x="13113385" y="138302"/>
                  </a:lnTo>
                  <a:lnTo>
                    <a:pt x="13106328" y="94561"/>
                  </a:lnTo>
                  <a:lnTo>
                    <a:pt x="13086684" y="56592"/>
                  </a:lnTo>
                  <a:lnTo>
                    <a:pt x="13056737" y="26663"/>
                  </a:lnTo>
                  <a:lnTo>
                    <a:pt x="13018775" y="7043"/>
                  </a:lnTo>
                  <a:lnTo>
                    <a:pt x="12975082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64385" y="4804029"/>
              <a:ext cx="13113385" cy="1383665"/>
            </a:xfrm>
            <a:custGeom>
              <a:avLst/>
              <a:gdLst/>
              <a:ahLst/>
              <a:cxnLst/>
              <a:rect l="l" t="t" r="r" b="b"/>
              <a:pathLst>
                <a:path w="13113385" h="1383664">
                  <a:moveTo>
                    <a:pt x="12974955" y="0"/>
                  </a:moveTo>
                  <a:lnTo>
                    <a:pt x="138302" y="0"/>
                  </a:lnTo>
                  <a:lnTo>
                    <a:pt x="94561" y="7057"/>
                  </a:lnTo>
                  <a:lnTo>
                    <a:pt x="56592" y="26708"/>
                  </a:lnTo>
                  <a:lnTo>
                    <a:pt x="26663" y="56674"/>
                  </a:lnTo>
                  <a:lnTo>
                    <a:pt x="7043" y="94674"/>
                  </a:lnTo>
                  <a:lnTo>
                    <a:pt x="0" y="138430"/>
                  </a:lnTo>
                  <a:lnTo>
                    <a:pt x="0" y="1245235"/>
                  </a:lnTo>
                  <a:lnTo>
                    <a:pt x="7043" y="1288990"/>
                  </a:lnTo>
                  <a:lnTo>
                    <a:pt x="26663" y="1326990"/>
                  </a:lnTo>
                  <a:lnTo>
                    <a:pt x="56592" y="1356956"/>
                  </a:lnTo>
                  <a:lnTo>
                    <a:pt x="94561" y="1376607"/>
                  </a:lnTo>
                  <a:lnTo>
                    <a:pt x="138302" y="1383665"/>
                  </a:lnTo>
                  <a:lnTo>
                    <a:pt x="12974955" y="1383665"/>
                  </a:lnTo>
                  <a:lnTo>
                    <a:pt x="13018710" y="1376607"/>
                  </a:lnTo>
                  <a:lnTo>
                    <a:pt x="13056710" y="1356956"/>
                  </a:lnTo>
                  <a:lnTo>
                    <a:pt x="13086676" y="1326990"/>
                  </a:lnTo>
                  <a:lnTo>
                    <a:pt x="13106327" y="1288990"/>
                  </a:lnTo>
                  <a:lnTo>
                    <a:pt x="13113385" y="1245235"/>
                  </a:lnTo>
                  <a:lnTo>
                    <a:pt x="13113385" y="138430"/>
                  </a:lnTo>
                  <a:lnTo>
                    <a:pt x="13106327" y="94674"/>
                  </a:lnTo>
                  <a:lnTo>
                    <a:pt x="13086676" y="56674"/>
                  </a:lnTo>
                  <a:lnTo>
                    <a:pt x="13056710" y="26708"/>
                  </a:lnTo>
                  <a:lnTo>
                    <a:pt x="13018710" y="7057"/>
                  </a:lnTo>
                  <a:lnTo>
                    <a:pt x="12974955" y="0"/>
                  </a:lnTo>
                  <a:close/>
                </a:path>
              </a:pathLst>
            </a:custGeom>
            <a:solidFill>
              <a:srgbClr val="BD83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46171" y="6439281"/>
              <a:ext cx="13113385" cy="1383665"/>
            </a:xfrm>
            <a:custGeom>
              <a:avLst/>
              <a:gdLst/>
              <a:ahLst/>
              <a:cxnLst/>
              <a:rect l="l" t="t" r="r" b="b"/>
              <a:pathLst>
                <a:path w="13113385" h="1383665">
                  <a:moveTo>
                    <a:pt x="12975082" y="0"/>
                  </a:moveTo>
                  <a:lnTo>
                    <a:pt x="138430" y="0"/>
                  </a:lnTo>
                  <a:lnTo>
                    <a:pt x="94674" y="7056"/>
                  </a:lnTo>
                  <a:lnTo>
                    <a:pt x="56674" y="26700"/>
                  </a:lnTo>
                  <a:lnTo>
                    <a:pt x="26708" y="56647"/>
                  </a:lnTo>
                  <a:lnTo>
                    <a:pt x="7057" y="94609"/>
                  </a:lnTo>
                  <a:lnTo>
                    <a:pt x="0" y="138303"/>
                  </a:lnTo>
                  <a:lnTo>
                    <a:pt x="0" y="1245235"/>
                  </a:lnTo>
                  <a:lnTo>
                    <a:pt x="7057" y="1288976"/>
                  </a:lnTo>
                  <a:lnTo>
                    <a:pt x="26708" y="1326945"/>
                  </a:lnTo>
                  <a:lnTo>
                    <a:pt x="56674" y="1356874"/>
                  </a:lnTo>
                  <a:lnTo>
                    <a:pt x="94674" y="1376494"/>
                  </a:lnTo>
                  <a:lnTo>
                    <a:pt x="138430" y="1383538"/>
                  </a:lnTo>
                  <a:lnTo>
                    <a:pt x="12975082" y="1383538"/>
                  </a:lnTo>
                  <a:lnTo>
                    <a:pt x="13018775" y="1376494"/>
                  </a:lnTo>
                  <a:lnTo>
                    <a:pt x="13056737" y="1356874"/>
                  </a:lnTo>
                  <a:lnTo>
                    <a:pt x="13086684" y="1326945"/>
                  </a:lnTo>
                  <a:lnTo>
                    <a:pt x="13106328" y="1288976"/>
                  </a:lnTo>
                  <a:lnTo>
                    <a:pt x="13113385" y="1245235"/>
                  </a:lnTo>
                  <a:lnTo>
                    <a:pt x="13113385" y="138303"/>
                  </a:lnTo>
                  <a:lnTo>
                    <a:pt x="13106328" y="94609"/>
                  </a:lnTo>
                  <a:lnTo>
                    <a:pt x="13086684" y="56647"/>
                  </a:lnTo>
                  <a:lnTo>
                    <a:pt x="13056737" y="26700"/>
                  </a:lnTo>
                  <a:lnTo>
                    <a:pt x="13018775" y="7056"/>
                  </a:lnTo>
                  <a:lnTo>
                    <a:pt x="12975082" y="0"/>
                  </a:lnTo>
                  <a:close/>
                </a:path>
              </a:pathLst>
            </a:custGeom>
            <a:solidFill>
              <a:srgbClr val="BCB1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44467" y="8074406"/>
              <a:ext cx="13113385" cy="1383665"/>
            </a:xfrm>
            <a:custGeom>
              <a:avLst/>
              <a:gdLst/>
              <a:ahLst/>
              <a:cxnLst/>
              <a:rect l="l" t="t" r="r" b="b"/>
              <a:pathLst>
                <a:path w="13113385" h="1383665">
                  <a:moveTo>
                    <a:pt x="12974954" y="0"/>
                  </a:moveTo>
                  <a:lnTo>
                    <a:pt x="138303" y="0"/>
                  </a:lnTo>
                  <a:lnTo>
                    <a:pt x="94561" y="7057"/>
                  </a:lnTo>
                  <a:lnTo>
                    <a:pt x="56592" y="26708"/>
                  </a:lnTo>
                  <a:lnTo>
                    <a:pt x="26663" y="56674"/>
                  </a:lnTo>
                  <a:lnTo>
                    <a:pt x="7043" y="94674"/>
                  </a:lnTo>
                  <a:lnTo>
                    <a:pt x="0" y="138430"/>
                  </a:lnTo>
                  <a:lnTo>
                    <a:pt x="0" y="1245311"/>
                  </a:lnTo>
                  <a:lnTo>
                    <a:pt x="7043" y="1289043"/>
                  </a:lnTo>
                  <a:lnTo>
                    <a:pt x="26663" y="1327023"/>
                  </a:lnTo>
                  <a:lnTo>
                    <a:pt x="56592" y="1356972"/>
                  </a:lnTo>
                  <a:lnTo>
                    <a:pt x="94561" y="1376612"/>
                  </a:lnTo>
                  <a:lnTo>
                    <a:pt x="138303" y="1383665"/>
                  </a:lnTo>
                  <a:lnTo>
                    <a:pt x="12974954" y="1383665"/>
                  </a:lnTo>
                  <a:lnTo>
                    <a:pt x="13018710" y="1376612"/>
                  </a:lnTo>
                  <a:lnTo>
                    <a:pt x="13056710" y="1356972"/>
                  </a:lnTo>
                  <a:lnTo>
                    <a:pt x="13086676" y="1327023"/>
                  </a:lnTo>
                  <a:lnTo>
                    <a:pt x="13106327" y="1289043"/>
                  </a:lnTo>
                  <a:lnTo>
                    <a:pt x="13113385" y="1245311"/>
                  </a:lnTo>
                  <a:lnTo>
                    <a:pt x="13113385" y="138430"/>
                  </a:lnTo>
                  <a:lnTo>
                    <a:pt x="13106327" y="94674"/>
                  </a:lnTo>
                  <a:lnTo>
                    <a:pt x="13086676" y="56674"/>
                  </a:lnTo>
                  <a:lnTo>
                    <a:pt x="13056710" y="26708"/>
                  </a:lnTo>
                  <a:lnTo>
                    <a:pt x="13018710" y="7057"/>
                  </a:lnTo>
                  <a:lnTo>
                    <a:pt x="12974954" y="0"/>
                  </a:lnTo>
                  <a:close/>
                </a:path>
              </a:pathLst>
            </a:custGeom>
            <a:solidFill>
              <a:srgbClr val="9BBA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288161" y="3500704"/>
            <a:ext cx="12577445" cy="5512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Predict</a:t>
            </a:r>
            <a:r>
              <a:rPr sz="3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individual</a:t>
            </a:r>
            <a:r>
              <a:rPr sz="38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obesity</a:t>
            </a:r>
            <a:r>
              <a:rPr sz="3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level</a:t>
            </a:r>
            <a:r>
              <a:rPr sz="3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based</a:t>
            </a:r>
            <a:r>
              <a:rPr sz="3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3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lifestyle</a:t>
            </a:r>
            <a:r>
              <a:rPr sz="3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factors</a:t>
            </a:r>
            <a:endParaRPr sz="3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680"/>
              </a:spcBef>
            </a:pPr>
            <a:endParaRPr sz="3800">
              <a:latin typeface="Calibri" panose="020F0502020204030204"/>
              <a:cs typeface="Calibri" panose="020F0502020204030204"/>
            </a:endParaRPr>
          </a:p>
          <a:p>
            <a:pPr marL="961390">
              <a:lnSpc>
                <a:spcPct val="100000"/>
              </a:lnSpc>
            </a:pPr>
            <a:r>
              <a:rPr sz="3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Multiclass</a:t>
            </a:r>
            <a:r>
              <a:rPr sz="38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classification</a:t>
            </a:r>
            <a:r>
              <a:rPr sz="3800" spc="-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problem</a:t>
            </a:r>
            <a:endParaRPr sz="3800">
              <a:latin typeface="Calibri" panose="020F0502020204030204"/>
              <a:cs typeface="Calibri" panose="020F0502020204030204"/>
            </a:endParaRPr>
          </a:p>
          <a:p>
            <a:pPr marL="3141980" marR="5080" indent="-1098550">
              <a:lnSpc>
                <a:spcPct val="282000"/>
              </a:lnSpc>
            </a:pP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Aims</a:t>
            </a:r>
            <a:r>
              <a:rPr sz="3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38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support</a:t>
            </a:r>
            <a:r>
              <a:rPr sz="38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early</a:t>
            </a:r>
            <a:r>
              <a:rPr sz="38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diagnosis</a:t>
            </a:r>
            <a:r>
              <a:rPr sz="38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3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health</a:t>
            </a:r>
            <a:r>
              <a:rPr sz="38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awareness Utilizes</a:t>
            </a:r>
            <a:r>
              <a:rPr sz="3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supervised</a:t>
            </a:r>
            <a:r>
              <a:rPr sz="38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ML</a:t>
            </a:r>
            <a:r>
              <a:rPr sz="3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models</a:t>
            </a:r>
            <a:r>
              <a:rPr sz="3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3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prediction</a:t>
            </a:r>
            <a:endParaRPr sz="3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67360" y="4215891"/>
            <a:ext cx="3105150" cy="4195445"/>
            <a:chOff x="13167360" y="4215891"/>
            <a:chExt cx="3105150" cy="4195445"/>
          </a:xfrm>
        </p:grpSpPr>
        <p:sp>
          <p:nvSpPr>
            <p:cNvPr id="11" name="object 11"/>
            <p:cNvSpPr/>
            <p:nvPr/>
          </p:nvSpPr>
          <p:spPr>
            <a:xfrm>
              <a:off x="13180060" y="4228591"/>
              <a:ext cx="899794" cy="899794"/>
            </a:xfrm>
            <a:custGeom>
              <a:avLst/>
              <a:gdLst/>
              <a:ahLst/>
              <a:cxnLst/>
              <a:rect l="l" t="t" r="r" b="b"/>
              <a:pathLst>
                <a:path w="899794" h="899795">
                  <a:moveTo>
                    <a:pt x="697103" y="0"/>
                  </a:moveTo>
                  <a:lnTo>
                    <a:pt x="202438" y="0"/>
                  </a:lnTo>
                  <a:lnTo>
                    <a:pt x="202438" y="494665"/>
                  </a:lnTo>
                  <a:lnTo>
                    <a:pt x="0" y="494665"/>
                  </a:lnTo>
                  <a:lnTo>
                    <a:pt x="449707" y="899413"/>
                  </a:lnTo>
                  <a:lnTo>
                    <a:pt x="899413" y="494665"/>
                  </a:lnTo>
                  <a:lnTo>
                    <a:pt x="697103" y="494665"/>
                  </a:lnTo>
                  <a:lnTo>
                    <a:pt x="697103" y="0"/>
                  </a:lnTo>
                  <a:close/>
                </a:path>
              </a:pathLst>
            </a:custGeom>
            <a:solidFill>
              <a:srgbClr val="E8D0D0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180060" y="4228591"/>
              <a:ext cx="899794" cy="899794"/>
            </a:xfrm>
            <a:custGeom>
              <a:avLst/>
              <a:gdLst/>
              <a:ahLst/>
              <a:cxnLst/>
              <a:rect l="l" t="t" r="r" b="b"/>
              <a:pathLst>
                <a:path w="899794" h="899795">
                  <a:moveTo>
                    <a:pt x="0" y="494665"/>
                  </a:moveTo>
                  <a:lnTo>
                    <a:pt x="202438" y="494665"/>
                  </a:lnTo>
                  <a:lnTo>
                    <a:pt x="202438" y="0"/>
                  </a:lnTo>
                  <a:lnTo>
                    <a:pt x="697103" y="0"/>
                  </a:lnTo>
                  <a:lnTo>
                    <a:pt x="697103" y="494665"/>
                  </a:lnTo>
                  <a:lnTo>
                    <a:pt x="899413" y="494665"/>
                  </a:lnTo>
                  <a:lnTo>
                    <a:pt x="449707" y="899413"/>
                  </a:lnTo>
                  <a:lnTo>
                    <a:pt x="0" y="494665"/>
                  </a:lnTo>
                  <a:close/>
                </a:path>
              </a:pathLst>
            </a:custGeom>
            <a:ln w="25399">
              <a:solidFill>
                <a:srgbClr val="E8D0D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4278356" y="5863843"/>
              <a:ext cx="899794" cy="899794"/>
            </a:xfrm>
            <a:custGeom>
              <a:avLst/>
              <a:gdLst/>
              <a:ahLst/>
              <a:cxnLst/>
              <a:rect l="l" t="t" r="r" b="b"/>
              <a:pathLst>
                <a:path w="899794" h="899795">
                  <a:moveTo>
                    <a:pt x="696976" y="0"/>
                  </a:moveTo>
                  <a:lnTo>
                    <a:pt x="202311" y="0"/>
                  </a:lnTo>
                  <a:lnTo>
                    <a:pt x="202311" y="494538"/>
                  </a:lnTo>
                  <a:lnTo>
                    <a:pt x="0" y="494538"/>
                  </a:lnTo>
                  <a:lnTo>
                    <a:pt x="449707" y="899286"/>
                  </a:lnTo>
                  <a:lnTo>
                    <a:pt x="899413" y="494538"/>
                  </a:lnTo>
                  <a:lnTo>
                    <a:pt x="696976" y="494538"/>
                  </a:lnTo>
                  <a:lnTo>
                    <a:pt x="696976" y="0"/>
                  </a:lnTo>
                  <a:close/>
                </a:path>
              </a:pathLst>
            </a:custGeom>
            <a:solidFill>
              <a:srgbClr val="E8E0D1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278356" y="5863843"/>
              <a:ext cx="899794" cy="899794"/>
            </a:xfrm>
            <a:custGeom>
              <a:avLst/>
              <a:gdLst/>
              <a:ahLst/>
              <a:cxnLst/>
              <a:rect l="l" t="t" r="r" b="b"/>
              <a:pathLst>
                <a:path w="899794" h="899795">
                  <a:moveTo>
                    <a:pt x="0" y="494538"/>
                  </a:moveTo>
                  <a:lnTo>
                    <a:pt x="202311" y="494538"/>
                  </a:lnTo>
                  <a:lnTo>
                    <a:pt x="202311" y="0"/>
                  </a:lnTo>
                  <a:lnTo>
                    <a:pt x="696976" y="0"/>
                  </a:lnTo>
                  <a:lnTo>
                    <a:pt x="696976" y="494538"/>
                  </a:lnTo>
                  <a:lnTo>
                    <a:pt x="899413" y="494538"/>
                  </a:lnTo>
                  <a:lnTo>
                    <a:pt x="449707" y="899286"/>
                  </a:lnTo>
                  <a:lnTo>
                    <a:pt x="0" y="494538"/>
                  </a:lnTo>
                  <a:close/>
                </a:path>
              </a:pathLst>
            </a:custGeom>
            <a:ln w="25400">
              <a:solidFill>
                <a:srgbClr val="E8E0D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360269" y="7498969"/>
              <a:ext cx="899794" cy="899794"/>
            </a:xfrm>
            <a:custGeom>
              <a:avLst/>
              <a:gdLst/>
              <a:ahLst/>
              <a:cxnLst/>
              <a:rect l="l" t="t" r="r" b="b"/>
              <a:pathLst>
                <a:path w="899794" h="899795">
                  <a:moveTo>
                    <a:pt x="696975" y="0"/>
                  </a:moveTo>
                  <a:lnTo>
                    <a:pt x="202311" y="0"/>
                  </a:lnTo>
                  <a:lnTo>
                    <a:pt x="202311" y="494664"/>
                  </a:lnTo>
                  <a:lnTo>
                    <a:pt x="0" y="494664"/>
                  </a:lnTo>
                  <a:lnTo>
                    <a:pt x="449579" y="899413"/>
                  </a:lnTo>
                  <a:lnTo>
                    <a:pt x="899286" y="494664"/>
                  </a:lnTo>
                  <a:lnTo>
                    <a:pt x="696975" y="494664"/>
                  </a:lnTo>
                  <a:lnTo>
                    <a:pt x="696975" y="0"/>
                  </a:lnTo>
                  <a:close/>
                </a:path>
              </a:pathLst>
            </a:custGeom>
            <a:solidFill>
              <a:srgbClr val="DEE7D1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360269" y="7498969"/>
              <a:ext cx="899794" cy="899794"/>
            </a:xfrm>
            <a:custGeom>
              <a:avLst/>
              <a:gdLst/>
              <a:ahLst/>
              <a:cxnLst/>
              <a:rect l="l" t="t" r="r" b="b"/>
              <a:pathLst>
                <a:path w="899794" h="899795">
                  <a:moveTo>
                    <a:pt x="0" y="494664"/>
                  </a:moveTo>
                  <a:lnTo>
                    <a:pt x="202311" y="494664"/>
                  </a:lnTo>
                  <a:lnTo>
                    <a:pt x="202311" y="0"/>
                  </a:lnTo>
                  <a:lnTo>
                    <a:pt x="696975" y="0"/>
                  </a:lnTo>
                  <a:lnTo>
                    <a:pt x="696975" y="494664"/>
                  </a:lnTo>
                  <a:lnTo>
                    <a:pt x="899286" y="494664"/>
                  </a:lnTo>
                  <a:lnTo>
                    <a:pt x="449579" y="899413"/>
                  </a:lnTo>
                  <a:lnTo>
                    <a:pt x="0" y="494664"/>
                  </a:lnTo>
                  <a:close/>
                </a:path>
              </a:pathLst>
            </a:custGeom>
            <a:ln w="25400">
              <a:solidFill>
                <a:srgbClr val="DEE7D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52" y="2808448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4794" y="1276244"/>
            <a:ext cx="14467206" cy="1880258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4000" spc="-33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r>
              <a:rPr sz="4000" spc="16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4000" spc="-2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en-US" sz="4000" spc="-2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br>
              <a:rPr lang="en-US" sz="4000" spc="-2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1000"/>
              </a:lnSpc>
              <a:spcBef>
                <a:spcPts val="355"/>
              </a:spcBef>
              <a:tabLst>
                <a:tab pos="1702435" algn="l"/>
                <a:tab pos="2233295" algn="l"/>
                <a:tab pos="2699385" algn="l"/>
                <a:tab pos="4964430" algn="l"/>
                <a:tab pos="6378575" algn="l"/>
              </a:tabLst>
            </a:pPr>
            <a:r>
              <a:rPr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  <a:r>
              <a:rPr lang="en-US"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3600" spc="-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5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spc="-5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en-US"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en-US"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5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</a:t>
            </a:r>
            <a:r>
              <a:rPr sz="3600" spc="-114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sz="3600" spc="-27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7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affecting</a:t>
            </a:r>
            <a:r>
              <a:rPr sz="3600" spc="-30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9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  <a:r>
              <a:rPr sz="3600" spc="-25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4794" y="3453483"/>
            <a:ext cx="11918950" cy="625411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900" spc="-12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Factors</a:t>
            </a:r>
            <a:r>
              <a:rPr sz="2900" spc="-31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900" spc="-9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which</a:t>
            </a:r>
            <a:r>
              <a:rPr sz="2900" spc="-30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900" spc="-13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effect</a:t>
            </a:r>
            <a:r>
              <a:rPr sz="2900" spc="-33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900" spc="-9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this</a:t>
            </a:r>
            <a:r>
              <a:rPr sz="2900" spc="-30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2900" spc="-1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problem</a:t>
            </a:r>
            <a:endParaRPr sz="2900">
              <a:latin typeface="Arial Black" panose="020B0A04020102020204"/>
              <a:cs typeface="Arial Black" panose="020B0A04020102020204"/>
            </a:endParaRPr>
          </a:p>
          <a:p>
            <a:pPr marL="497840" indent="-456565">
              <a:lnSpc>
                <a:spcPct val="100000"/>
              </a:lnSpc>
              <a:spcBef>
                <a:spcPts val="1720"/>
              </a:spcBef>
              <a:buFont typeface="Arial MT"/>
              <a:buChar char="•"/>
              <a:tabLst>
                <a:tab pos="497840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Diet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&amp;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Eating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Habits:</a:t>
            </a:r>
            <a:r>
              <a:rPr sz="3200" b="1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High-</a:t>
            </a:r>
            <a:r>
              <a:rPr sz="3200" dirty="0">
                <a:latin typeface="Calibri" panose="020F0502020204030204"/>
                <a:cs typeface="Calibri" panose="020F0502020204030204"/>
              </a:rPr>
              <a:t>calorie</a:t>
            </a:r>
            <a:r>
              <a:rPr sz="32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food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intake,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meal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frequency.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97840" indent="-456565">
              <a:lnSpc>
                <a:spcPct val="100000"/>
              </a:lnSpc>
              <a:buFont typeface="Arial MT"/>
              <a:buChar char="•"/>
              <a:tabLst>
                <a:tab pos="497840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Physical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Activity:</a:t>
            </a:r>
            <a:r>
              <a:rPr sz="3200" b="1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Sedentary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lifestyle,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lack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exercise.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97840" indent="-456565">
              <a:lnSpc>
                <a:spcPct val="100000"/>
              </a:lnSpc>
              <a:buFont typeface="Arial MT"/>
              <a:buChar char="•"/>
              <a:tabLst>
                <a:tab pos="497840" algn="l"/>
              </a:tabLst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Environmental</a:t>
            </a:r>
            <a:r>
              <a:rPr sz="3200" b="1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&amp;</a:t>
            </a:r>
            <a:r>
              <a:rPr sz="32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Genetic</a:t>
            </a:r>
            <a:r>
              <a:rPr sz="3200" b="1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Influences:</a:t>
            </a:r>
            <a:r>
              <a:rPr sz="3200" b="1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Family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history,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lifestyle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choices.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97840" indent="-456565">
              <a:lnSpc>
                <a:spcPct val="100000"/>
              </a:lnSpc>
              <a:buFont typeface="Arial MT"/>
              <a:buChar char="•"/>
              <a:tabLst>
                <a:tab pos="497840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Health</a:t>
            </a:r>
            <a:r>
              <a:rPr sz="32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Consequences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556260" indent="-514985">
              <a:lnSpc>
                <a:spcPct val="100000"/>
              </a:lnSpc>
              <a:buAutoNum type="arabicPeriod"/>
              <a:tabLst>
                <a:tab pos="55626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Increased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risk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diabetes,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heart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disease,</a:t>
            </a:r>
            <a:r>
              <a:rPr sz="32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and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hypertension.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556260" indent="-514985">
              <a:lnSpc>
                <a:spcPct val="100000"/>
              </a:lnSpc>
              <a:buAutoNum type="arabicPeriod"/>
              <a:tabLst>
                <a:tab pos="55626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Reduced</a:t>
            </a:r>
            <a:r>
              <a:rPr sz="32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quality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life,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higher</a:t>
            </a:r>
            <a:r>
              <a:rPr sz="32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mortality</a:t>
            </a:r>
            <a:r>
              <a:rPr sz="32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risk.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97840" lvl="1" indent="-456565">
              <a:lnSpc>
                <a:spcPct val="100000"/>
              </a:lnSpc>
              <a:buFont typeface="Arial MT"/>
              <a:buChar char="•"/>
              <a:tabLst>
                <a:tab pos="497840" algn="l"/>
              </a:tabLst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Global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10" dirty="0">
                <a:latin typeface="Calibri" panose="020F0502020204030204"/>
                <a:cs typeface="Calibri" panose="020F0502020204030204"/>
              </a:rPr>
              <a:t>Statistics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84150" lvl="1" indent="-155575">
              <a:lnSpc>
                <a:spcPct val="100000"/>
              </a:lnSpc>
              <a:buFont typeface="Arial MT"/>
              <a:buChar char="•"/>
              <a:tabLst>
                <a:tab pos="184150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Based</a:t>
            </a:r>
            <a:r>
              <a:rPr sz="32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on</a:t>
            </a:r>
            <a:r>
              <a:rPr sz="32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WHO</a:t>
            </a:r>
            <a:r>
              <a:rPr sz="32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and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latin typeface="Calibri" panose="020F0502020204030204"/>
                <a:cs typeface="Calibri" panose="020F0502020204030204"/>
              </a:rPr>
              <a:t>other</a:t>
            </a:r>
            <a:r>
              <a:rPr sz="32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resources: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155065" lvl="2" indent="-427990">
              <a:lnSpc>
                <a:spcPct val="100000"/>
              </a:lnSpc>
              <a:buFont typeface="Arial MT"/>
              <a:buChar char="•"/>
              <a:tabLst>
                <a:tab pos="115506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Children:</a:t>
            </a:r>
            <a:r>
              <a:rPr sz="32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30%</a:t>
            </a:r>
            <a:r>
              <a:rPr sz="32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overweight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155065" lvl="2" indent="-42799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5065" algn="l"/>
              </a:tabLst>
            </a:pPr>
            <a:r>
              <a:rPr sz="3200" dirty="0">
                <a:latin typeface="Calibri" panose="020F0502020204030204"/>
                <a:cs typeface="Calibri" panose="020F0502020204030204"/>
              </a:rPr>
              <a:t>Adults:</a:t>
            </a:r>
            <a:r>
              <a:rPr sz="32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43%</a:t>
            </a:r>
            <a:r>
              <a:rPr sz="3200" b="1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overweight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1155065" lvl="2" indent="-427990">
              <a:lnSpc>
                <a:spcPct val="100000"/>
              </a:lnSpc>
              <a:buFont typeface="Arial MT"/>
              <a:buChar char="•"/>
              <a:tabLst>
                <a:tab pos="1155065" algn="l"/>
                <a:tab pos="2575560" algn="l"/>
              </a:tabLst>
            </a:pPr>
            <a:r>
              <a:rPr sz="3200" spc="-10" dirty="0">
                <a:latin typeface="Calibri" panose="020F0502020204030204"/>
                <a:cs typeface="Calibri" panose="020F0502020204030204"/>
              </a:rPr>
              <a:t>Elderly:</a:t>
            </a:r>
            <a:r>
              <a:rPr sz="3200" dirty="0">
                <a:latin typeface="Calibri" panose="020F0502020204030204"/>
                <a:cs typeface="Calibri" panose="020F0502020204030204"/>
              </a:rPr>
              <a:t>	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55%</a:t>
            </a:r>
            <a:r>
              <a:rPr sz="32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overweight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12309" y="3810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52" y="3065191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90560" y="38256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244" y="0"/>
                </a:moveTo>
                <a:lnTo>
                  <a:pt x="4318" y="0"/>
                </a:lnTo>
                <a:lnTo>
                  <a:pt x="3048" y="0"/>
                </a:lnTo>
                <a:lnTo>
                  <a:pt x="2159" y="507"/>
                </a:lnTo>
                <a:lnTo>
                  <a:pt x="381" y="2031"/>
                </a:lnTo>
                <a:lnTo>
                  <a:pt x="0" y="3048"/>
                </a:lnTo>
                <a:lnTo>
                  <a:pt x="0" y="174370"/>
                </a:lnTo>
                <a:lnTo>
                  <a:pt x="381" y="175259"/>
                </a:lnTo>
                <a:lnTo>
                  <a:pt x="2159" y="177037"/>
                </a:lnTo>
                <a:lnTo>
                  <a:pt x="3175" y="177418"/>
                </a:lnTo>
                <a:lnTo>
                  <a:pt x="174371" y="177418"/>
                </a:lnTo>
                <a:lnTo>
                  <a:pt x="175260" y="177037"/>
                </a:lnTo>
                <a:lnTo>
                  <a:pt x="177038" y="175259"/>
                </a:lnTo>
                <a:lnTo>
                  <a:pt x="177419" y="174243"/>
                </a:lnTo>
                <a:lnTo>
                  <a:pt x="177419" y="3048"/>
                </a:lnTo>
                <a:lnTo>
                  <a:pt x="177038" y="2158"/>
                </a:lnTo>
                <a:lnTo>
                  <a:pt x="175260" y="380"/>
                </a:lnTo>
                <a:lnTo>
                  <a:pt x="174244" y="0"/>
                </a:lnTo>
                <a:close/>
              </a:path>
            </a:pathLst>
          </a:custGeom>
          <a:solidFill>
            <a:srgbClr val="1618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03232" y="38256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244" y="0"/>
                </a:moveTo>
                <a:lnTo>
                  <a:pt x="4318" y="0"/>
                </a:lnTo>
                <a:lnTo>
                  <a:pt x="3048" y="0"/>
                </a:lnTo>
                <a:lnTo>
                  <a:pt x="2159" y="507"/>
                </a:lnTo>
                <a:lnTo>
                  <a:pt x="381" y="2031"/>
                </a:lnTo>
                <a:lnTo>
                  <a:pt x="0" y="3048"/>
                </a:lnTo>
                <a:lnTo>
                  <a:pt x="0" y="174370"/>
                </a:lnTo>
                <a:lnTo>
                  <a:pt x="381" y="175259"/>
                </a:lnTo>
                <a:lnTo>
                  <a:pt x="2159" y="177037"/>
                </a:lnTo>
                <a:lnTo>
                  <a:pt x="3175" y="177418"/>
                </a:lnTo>
                <a:lnTo>
                  <a:pt x="174371" y="177418"/>
                </a:lnTo>
                <a:lnTo>
                  <a:pt x="175260" y="177037"/>
                </a:lnTo>
                <a:lnTo>
                  <a:pt x="177038" y="175259"/>
                </a:lnTo>
                <a:lnTo>
                  <a:pt x="177419" y="174243"/>
                </a:lnTo>
                <a:lnTo>
                  <a:pt x="177419" y="3048"/>
                </a:lnTo>
                <a:lnTo>
                  <a:pt x="177038" y="2158"/>
                </a:lnTo>
                <a:lnTo>
                  <a:pt x="175260" y="380"/>
                </a:lnTo>
                <a:lnTo>
                  <a:pt x="174244" y="0"/>
                </a:lnTo>
                <a:close/>
              </a:path>
            </a:pathLst>
          </a:custGeom>
          <a:solidFill>
            <a:srgbClr val="0096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7855204" y="4316857"/>
            <a:ext cx="3457575" cy="3457575"/>
            <a:chOff x="7855204" y="4316857"/>
            <a:chExt cx="3457575" cy="3457575"/>
          </a:xfrm>
        </p:grpSpPr>
        <p:sp>
          <p:nvSpPr>
            <p:cNvPr id="6" name="object 6"/>
            <p:cNvSpPr/>
            <p:nvPr/>
          </p:nvSpPr>
          <p:spPr>
            <a:xfrm>
              <a:off x="9584055" y="4316857"/>
              <a:ext cx="534670" cy="1729105"/>
            </a:xfrm>
            <a:custGeom>
              <a:avLst/>
              <a:gdLst/>
              <a:ahLst/>
              <a:cxnLst/>
              <a:rect l="l" t="t" r="r" b="b"/>
              <a:pathLst>
                <a:path w="534670" h="1729104">
                  <a:moveTo>
                    <a:pt x="0" y="0"/>
                  </a:moveTo>
                  <a:lnTo>
                    <a:pt x="0" y="1728723"/>
                  </a:lnTo>
                  <a:lnTo>
                    <a:pt x="534162" y="84581"/>
                  </a:lnTo>
                  <a:lnTo>
                    <a:pt x="486703" y="69902"/>
                  </a:lnTo>
                  <a:lnTo>
                    <a:pt x="439025" y="56621"/>
                  </a:lnTo>
                  <a:lnTo>
                    <a:pt x="391126" y="44737"/>
                  </a:lnTo>
                  <a:lnTo>
                    <a:pt x="343007" y="34252"/>
                  </a:lnTo>
                  <a:lnTo>
                    <a:pt x="294667" y="25164"/>
                  </a:lnTo>
                  <a:lnTo>
                    <a:pt x="246107" y="17475"/>
                  </a:lnTo>
                  <a:lnTo>
                    <a:pt x="197326" y="11184"/>
                  </a:lnTo>
                  <a:lnTo>
                    <a:pt x="148325" y="6291"/>
                  </a:lnTo>
                  <a:lnTo>
                    <a:pt x="99104" y="2796"/>
                  </a:lnTo>
                  <a:lnTo>
                    <a:pt x="49662" y="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18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847963" y="4401439"/>
              <a:ext cx="2465070" cy="3373120"/>
            </a:xfrm>
            <a:custGeom>
              <a:avLst/>
              <a:gdLst/>
              <a:ahLst/>
              <a:cxnLst/>
              <a:rect l="l" t="t" r="r" b="b"/>
              <a:pathLst>
                <a:path w="2465070" h="3373120">
                  <a:moveTo>
                    <a:pt x="1270253" y="0"/>
                  </a:moveTo>
                  <a:lnTo>
                    <a:pt x="736091" y="1644014"/>
                  </a:lnTo>
                  <a:lnTo>
                    <a:pt x="0" y="3208274"/>
                  </a:lnTo>
                  <a:lnTo>
                    <a:pt x="20050" y="3217562"/>
                  </a:lnTo>
                  <a:lnTo>
                    <a:pt x="60436" y="3235330"/>
                  </a:lnTo>
                  <a:lnTo>
                    <a:pt x="101222" y="3252092"/>
                  </a:lnTo>
                  <a:lnTo>
                    <a:pt x="142458" y="3267801"/>
                  </a:lnTo>
                  <a:lnTo>
                    <a:pt x="204977" y="3289252"/>
                  </a:lnTo>
                  <a:lnTo>
                    <a:pt x="247141" y="3302254"/>
                  </a:lnTo>
                  <a:lnTo>
                    <a:pt x="289559" y="3314144"/>
                  </a:lnTo>
                  <a:lnTo>
                    <a:pt x="332358" y="3324987"/>
                  </a:lnTo>
                  <a:lnTo>
                    <a:pt x="375443" y="3334766"/>
                  </a:lnTo>
                  <a:lnTo>
                    <a:pt x="418718" y="3343402"/>
                  </a:lnTo>
                  <a:lnTo>
                    <a:pt x="462184" y="3350910"/>
                  </a:lnTo>
                  <a:lnTo>
                    <a:pt x="505840" y="3357372"/>
                  </a:lnTo>
                  <a:lnTo>
                    <a:pt x="549671" y="3362658"/>
                  </a:lnTo>
                  <a:lnTo>
                    <a:pt x="593597" y="3366897"/>
                  </a:lnTo>
                  <a:lnTo>
                    <a:pt x="637619" y="3370056"/>
                  </a:lnTo>
                  <a:lnTo>
                    <a:pt x="681735" y="3371977"/>
                  </a:lnTo>
                  <a:lnTo>
                    <a:pt x="725868" y="3372754"/>
                  </a:lnTo>
                  <a:lnTo>
                    <a:pt x="770001" y="3372485"/>
                  </a:lnTo>
                  <a:lnTo>
                    <a:pt x="814117" y="3371135"/>
                  </a:lnTo>
                  <a:lnTo>
                    <a:pt x="858138" y="3368548"/>
                  </a:lnTo>
                  <a:lnTo>
                    <a:pt x="902128" y="3364817"/>
                  </a:lnTo>
                  <a:lnTo>
                    <a:pt x="946022" y="3360039"/>
                  </a:lnTo>
                  <a:lnTo>
                    <a:pt x="989742" y="3354133"/>
                  </a:lnTo>
                  <a:lnTo>
                    <a:pt x="1033271" y="3347085"/>
                  </a:lnTo>
                  <a:lnTo>
                    <a:pt x="1076610" y="3338909"/>
                  </a:lnTo>
                  <a:lnTo>
                    <a:pt x="1119758" y="3329686"/>
                  </a:lnTo>
                  <a:lnTo>
                    <a:pt x="1162637" y="3319399"/>
                  </a:lnTo>
                  <a:lnTo>
                    <a:pt x="1205229" y="3307969"/>
                  </a:lnTo>
                  <a:lnTo>
                    <a:pt x="1247584" y="3295411"/>
                  </a:lnTo>
                  <a:lnTo>
                    <a:pt x="1289557" y="3281806"/>
                  </a:lnTo>
                  <a:lnTo>
                    <a:pt x="1331150" y="3267154"/>
                  </a:lnTo>
                  <a:lnTo>
                    <a:pt x="1372361" y="3251454"/>
                  </a:lnTo>
                  <a:lnTo>
                    <a:pt x="1413128" y="3234705"/>
                  </a:lnTo>
                  <a:lnTo>
                    <a:pt x="1453514" y="3216910"/>
                  </a:lnTo>
                  <a:lnTo>
                    <a:pt x="1493488" y="3198129"/>
                  </a:lnTo>
                  <a:lnTo>
                    <a:pt x="1532889" y="3178302"/>
                  </a:lnTo>
                  <a:lnTo>
                    <a:pt x="1571736" y="3157489"/>
                  </a:lnTo>
                  <a:lnTo>
                    <a:pt x="1610105" y="3135630"/>
                  </a:lnTo>
                  <a:lnTo>
                    <a:pt x="1647856" y="3112754"/>
                  </a:lnTo>
                  <a:lnTo>
                    <a:pt x="1685035" y="3089021"/>
                  </a:lnTo>
                  <a:lnTo>
                    <a:pt x="1721627" y="3064351"/>
                  </a:lnTo>
                  <a:lnTo>
                    <a:pt x="1757552" y="3038729"/>
                  </a:lnTo>
                  <a:lnTo>
                    <a:pt x="1792858" y="3012170"/>
                  </a:lnTo>
                  <a:lnTo>
                    <a:pt x="1827402" y="2984754"/>
                  </a:lnTo>
                  <a:lnTo>
                    <a:pt x="1861200" y="2956528"/>
                  </a:lnTo>
                  <a:lnTo>
                    <a:pt x="1894331" y="2927350"/>
                  </a:lnTo>
                  <a:lnTo>
                    <a:pt x="1926717" y="2897314"/>
                  </a:lnTo>
                  <a:lnTo>
                    <a:pt x="1958339" y="2866517"/>
                  </a:lnTo>
                  <a:lnTo>
                    <a:pt x="1989185" y="2834894"/>
                  </a:lnTo>
                  <a:lnTo>
                    <a:pt x="2019172" y="2802509"/>
                  </a:lnTo>
                  <a:lnTo>
                    <a:pt x="2048303" y="2769425"/>
                  </a:lnTo>
                  <a:lnTo>
                    <a:pt x="2076577" y="2735580"/>
                  </a:lnTo>
                  <a:lnTo>
                    <a:pt x="2103993" y="2700988"/>
                  </a:lnTo>
                  <a:lnTo>
                    <a:pt x="2130552" y="2665730"/>
                  </a:lnTo>
                  <a:lnTo>
                    <a:pt x="2156126" y="2629757"/>
                  </a:lnTo>
                  <a:lnTo>
                    <a:pt x="2180843" y="2593213"/>
                  </a:lnTo>
                  <a:lnTo>
                    <a:pt x="2204672" y="2556081"/>
                  </a:lnTo>
                  <a:lnTo>
                    <a:pt x="2227453" y="2518283"/>
                  </a:lnTo>
                  <a:lnTo>
                    <a:pt x="2249312" y="2479960"/>
                  </a:lnTo>
                  <a:lnTo>
                    <a:pt x="2270125" y="2441066"/>
                  </a:lnTo>
                  <a:lnTo>
                    <a:pt x="2289905" y="2401569"/>
                  </a:lnTo>
                  <a:lnTo>
                    <a:pt x="2308732" y="2361691"/>
                  </a:lnTo>
                  <a:lnTo>
                    <a:pt x="2326528" y="2321353"/>
                  </a:lnTo>
                  <a:lnTo>
                    <a:pt x="2343277" y="2280539"/>
                  </a:lnTo>
                  <a:lnTo>
                    <a:pt x="2358929" y="2239375"/>
                  </a:lnTo>
                  <a:lnTo>
                    <a:pt x="2373629" y="2197735"/>
                  </a:lnTo>
                  <a:lnTo>
                    <a:pt x="2387330" y="2155713"/>
                  </a:lnTo>
                  <a:lnTo>
                    <a:pt x="2399791" y="2113407"/>
                  </a:lnTo>
                  <a:lnTo>
                    <a:pt x="2411126" y="2070814"/>
                  </a:lnTo>
                  <a:lnTo>
                    <a:pt x="2421508" y="2027936"/>
                  </a:lnTo>
                  <a:lnTo>
                    <a:pt x="2430779" y="1984787"/>
                  </a:lnTo>
                  <a:lnTo>
                    <a:pt x="2438907" y="1941449"/>
                  </a:lnTo>
                  <a:lnTo>
                    <a:pt x="2445956" y="1897919"/>
                  </a:lnTo>
                  <a:lnTo>
                    <a:pt x="2451861" y="1854200"/>
                  </a:lnTo>
                  <a:lnTo>
                    <a:pt x="2456687" y="1810305"/>
                  </a:lnTo>
                  <a:lnTo>
                    <a:pt x="2460370" y="1766315"/>
                  </a:lnTo>
                  <a:lnTo>
                    <a:pt x="2462863" y="1722294"/>
                  </a:lnTo>
                  <a:lnTo>
                    <a:pt x="2464307" y="1678177"/>
                  </a:lnTo>
                  <a:lnTo>
                    <a:pt x="2464673" y="1634045"/>
                  </a:lnTo>
                  <a:lnTo>
                    <a:pt x="2464397" y="1611991"/>
                  </a:lnTo>
                  <a:lnTo>
                    <a:pt x="2461783" y="1545796"/>
                  </a:lnTo>
                  <a:lnTo>
                    <a:pt x="2458719" y="1501775"/>
                  </a:lnTo>
                  <a:lnTo>
                    <a:pt x="2454529" y="1457848"/>
                  </a:lnTo>
                  <a:lnTo>
                    <a:pt x="2449194" y="1414018"/>
                  </a:lnTo>
                  <a:lnTo>
                    <a:pt x="2442781" y="1370361"/>
                  </a:lnTo>
                  <a:lnTo>
                    <a:pt x="2435225" y="1326896"/>
                  </a:lnTo>
                  <a:lnTo>
                    <a:pt x="2426541" y="1283573"/>
                  </a:lnTo>
                  <a:lnTo>
                    <a:pt x="2416809" y="1240536"/>
                  </a:lnTo>
                  <a:lnTo>
                    <a:pt x="2405967" y="1197784"/>
                  </a:lnTo>
                  <a:lnTo>
                    <a:pt x="2394077" y="1155319"/>
                  </a:lnTo>
                  <a:lnTo>
                    <a:pt x="2381122" y="1113154"/>
                  </a:lnTo>
                  <a:lnTo>
                    <a:pt x="2367026" y="1071372"/>
                  </a:lnTo>
                  <a:lnTo>
                    <a:pt x="2351865" y="1029970"/>
                  </a:lnTo>
                  <a:lnTo>
                    <a:pt x="2335656" y="988949"/>
                  </a:lnTo>
                  <a:lnTo>
                    <a:pt x="2318400" y="948372"/>
                  </a:lnTo>
                  <a:lnTo>
                    <a:pt x="2300096" y="908176"/>
                  </a:lnTo>
                  <a:lnTo>
                    <a:pt x="2280761" y="868457"/>
                  </a:lnTo>
                  <a:lnTo>
                    <a:pt x="2260472" y="829310"/>
                  </a:lnTo>
                  <a:lnTo>
                    <a:pt x="2239168" y="790717"/>
                  </a:lnTo>
                  <a:lnTo>
                    <a:pt x="2216911" y="752601"/>
                  </a:lnTo>
                  <a:lnTo>
                    <a:pt x="2193750" y="715057"/>
                  </a:lnTo>
                  <a:lnTo>
                    <a:pt x="2169540" y="678180"/>
                  </a:lnTo>
                  <a:lnTo>
                    <a:pt x="2144379" y="641905"/>
                  </a:lnTo>
                  <a:lnTo>
                    <a:pt x="2118359" y="606298"/>
                  </a:lnTo>
                  <a:lnTo>
                    <a:pt x="2091420" y="571357"/>
                  </a:lnTo>
                  <a:lnTo>
                    <a:pt x="2063622" y="537083"/>
                  </a:lnTo>
                  <a:lnTo>
                    <a:pt x="2035016" y="503554"/>
                  </a:lnTo>
                  <a:lnTo>
                    <a:pt x="2005456" y="470788"/>
                  </a:lnTo>
                  <a:lnTo>
                    <a:pt x="1974992" y="438785"/>
                  </a:lnTo>
                  <a:lnTo>
                    <a:pt x="1943861" y="407543"/>
                  </a:lnTo>
                  <a:lnTo>
                    <a:pt x="1911969" y="377078"/>
                  </a:lnTo>
                  <a:lnTo>
                    <a:pt x="1879218" y="347472"/>
                  </a:lnTo>
                  <a:lnTo>
                    <a:pt x="1845754" y="318722"/>
                  </a:lnTo>
                  <a:lnTo>
                    <a:pt x="1811527" y="290830"/>
                  </a:lnTo>
                  <a:lnTo>
                    <a:pt x="1776571" y="263810"/>
                  </a:lnTo>
                  <a:lnTo>
                    <a:pt x="1741042" y="237744"/>
                  </a:lnTo>
                  <a:lnTo>
                    <a:pt x="1704911" y="212613"/>
                  </a:lnTo>
                  <a:lnTo>
                    <a:pt x="1668017" y="188340"/>
                  </a:lnTo>
                  <a:lnTo>
                    <a:pt x="1630473" y="165004"/>
                  </a:lnTo>
                  <a:lnTo>
                    <a:pt x="1592452" y="142621"/>
                  </a:lnTo>
                  <a:lnTo>
                    <a:pt x="1553876" y="121205"/>
                  </a:lnTo>
                  <a:lnTo>
                    <a:pt x="1514728" y="100837"/>
                  </a:lnTo>
                  <a:lnTo>
                    <a:pt x="1475041" y="81502"/>
                  </a:lnTo>
                  <a:lnTo>
                    <a:pt x="1434972" y="63119"/>
                  </a:lnTo>
                  <a:lnTo>
                    <a:pt x="1394444" y="45767"/>
                  </a:lnTo>
                  <a:lnTo>
                    <a:pt x="1353438" y="29463"/>
                  </a:lnTo>
                  <a:lnTo>
                    <a:pt x="1312036" y="14208"/>
                  </a:lnTo>
                  <a:lnTo>
                    <a:pt x="1291181" y="6979"/>
                  </a:lnTo>
                  <a:lnTo>
                    <a:pt x="1270253" y="0"/>
                  </a:lnTo>
                  <a:close/>
                </a:path>
              </a:pathLst>
            </a:custGeom>
            <a:solidFill>
              <a:srgbClr val="009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855204" y="4316857"/>
              <a:ext cx="1729105" cy="3293110"/>
            </a:xfrm>
            <a:custGeom>
              <a:avLst/>
              <a:gdLst/>
              <a:ahLst/>
              <a:cxnLst/>
              <a:rect l="l" t="t" r="r" b="b"/>
              <a:pathLst>
                <a:path w="1729104" h="3293109">
                  <a:moveTo>
                    <a:pt x="1728724" y="0"/>
                  </a:moveTo>
                  <a:lnTo>
                    <a:pt x="1655445" y="1523"/>
                  </a:lnTo>
                  <a:lnTo>
                    <a:pt x="1582674" y="6095"/>
                  </a:lnTo>
                  <a:lnTo>
                    <a:pt x="1510156" y="13842"/>
                  </a:lnTo>
                  <a:lnTo>
                    <a:pt x="1438021" y="24637"/>
                  </a:lnTo>
                  <a:lnTo>
                    <a:pt x="1366393" y="38480"/>
                  </a:lnTo>
                  <a:lnTo>
                    <a:pt x="1295400" y="55244"/>
                  </a:lnTo>
                  <a:lnTo>
                    <a:pt x="1225169" y="75056"/>
                  </a:lnTo>
                  <a:lnTo>
                    <a:pt x="1155827" y="97789"/>
                  </a:lnTo>
                  <a:lnTo>
                    <a:pt x="1087501" y="123443"/>
                  </a:lnTo>
                  <a:lnTo>
                    <a:pt x="1020318" y="151891"/>
                  </a:lnTo>
                  <a:lnTo>
                    <a:pt x="954404" y="183133"/>
                  </a:lnTo>
                  <a:lnTo>
                    <a:pt x="889889" y="217169"/>
                  </a:lnTo>
                  <a:lnTo>
                    <a:pt x="826897" y="253872"/>
                  </a:lnTo>
                  <a:lnTo>
                    <a:pt x="765428" y="293242"/>
                  </a:lnTo>
                  <a:lnTo>
                    <a:pt x="705739" y="335152"/>
                  </a:lnTo>
                  <a:lnTo>
                    <a:pt x="647826" y="379602"/>
                  </a:lnTo>
                  <a:lnTo>
                    <a:pt x="591820" y="426465"/>
                  </a:lnTo>
                  <a:lnTo>
                    <a:pt x="537845" y="475614"/>
                  </a:lnTo>
                  <a:lnTo>
                    <a:pt x="486028" y="527050"/>
                  </a:lnTo>
                  <a:lnTo>
                    <a:pt x="436372" y="580516"/>
                  </a:lnTo>
                  <a:lnTo>
                    <a:pt x="389127" y="636015"/>
                  </a:lnTo>
                  <a:lnTo>
                    <a:pt x="344170" y="693546"/>
                  </a:lnTo>
                  <a:lnTo>
                    <a:pt x="301751" y="752855"/>
                  </a:lnTo>
                  <a:lnTo>
                    <a:pt x="261874" y="813942"/>
                  </a:lnTo>
                  <a:lnTo>
                    <a:pt x="224536" y="876680"/>
                  </a:lnTo>
                  <a:lnTo>
                    <a:pt x="189865" y="940942"/>
                  </a:lnTo>
                  <a:lnTo>
                    <a:pt x="157988" y="1006601"/>
                  </a:lnTo>
                  <a:lnTo>
                    <a:pt x="128904" y="1073530"/>
                  </a:lnTo>
                  <a:lnTo>
                    <a:pt x="102743" y="1141602"/>
                  </a:lnTo>
                  <a:lnTo>
                    <a:pt x="79375" y="1210690"/>
                  </a:lnTo>
                  <a:lnTo>
                    <a:pt x="58927" y="1280794"/>
                  </a:lnTo>
                  <a:lnTo>
                    <a:pt x="41528" y="1351660"/>
                  </a:lnTo>
                  <a:lnTo>
                    <a:pt x="27177" y="1423162"/>
                  </a:lnTo>
                  <a:lnTo>
                    <a:pt x="15748" y="1495297"/>
                  </a:lnTo>
                  <a:lnTo>
                    <a:pt x="7366" y="1567814"/>
                  </a:lnTo>
                  <a:lnTo>
                    <a:pt x="2159" y="1640585"/>
                  </a:lnTo>
                  <a:lnTo>
                    <a:pt x="0" y="1713483"/>
                  </a:lnTo>
                  <a:lnTo>
                    <a:pt x="63" y="1749996"/>
                  </a:lnTo>
                  <a:lnTo>
                    <a:pt x="2476" y="1823005"/>
                  </a:lnTo>
                  <a:lnTo>
                    <a:pt x="7889" y="1895776"/>
                  </a:lnTo>
                  <a:lnTo>
                    <a:pt x="16510" y="1968230"/>
                  </a:lnTo>
                  <a:lnTo>
                    <a:pt x="28241" y="2040286"/>
                  </a:lnTo>
                  <a:lnTo>
                    <a:pt x="42814" y="2111724"/>
                  </a:lnTo>
                  <a:lnTo>
                    <a:pt x="60563" y="2182415"/>
                  </a:lnTo>
                  <a:lnTo>
                    <a:pt x="81152" y="2252440"/>
                  </a:lnTo>
                  <a:lnTo>
                    <a:pt x="104711" y="2321575"/>
                  </a:lnTo>
                  <a:lnTo>
                    <a:pt x="131238" y="2389631"/>
                  </a:lnTo>
                  <a:lnTo>
                    <a:pt x="160527" y="2456338"/>
                  </a:lnTo>
                  <a:lnTo>
                    <a:pt x="192706" y="2522013"/>
                  </a:lnTo>
                  <a:lnTo>
                    <a:pt x="227568" y="2586100"/>
                  </a:lnTo>
                  <a:lnTo>
                    <a:pt x="265144" y="2648648"/>
                  </a:lnTo>
                  <a:lnTo>
                    <a:pt x="305228" y="2709592"/>
                  </a:lnTo>
                  <a:lnTo>
                    <a:pt x="347900" y="2768727"/>
                  </a:lnTo>
                  <a:lnTo>
                    <a:pt x="393096" y="2826162"/>
                  </a:lnTo>
                  <a:lnTo>
                    <a:pt x="440594" y="2881487"/>
                  </a:lnTo>
                  <a:lnTo>
                    <a:pt x="490378" y="2934874"/>
                  </a:lnTo>
                  <a:lnTo>
                    <a:pt x="542432" y="2986055"/>
                  </a:lnTo>
                  <a:lnTo>
                    <a:pt x="596487" y="3034903"/>
                  </a:lnTo>
                  <a:lnTo>
                    <a:pt x="652716" y="3081607"/>
                  </a:lnTo>
                  <a:lnTo>
                    <a:pt x="710707" y="3125755"/>
                  </a:lnTo>
                  <a:lnTo>
                    <a:pt x="770572" y="3167522"/>
                  </a:lnTo>
                  <a:lnTo>
                    <a:pt x="832104" y="3206702"/>
                  </a:lnTo>
                  <a:lnTo>
                    <a:pt x="895175" y="3243214"/>
                  </a:lnTo>
                  <a:lnTo>
                    <a:pt x="959913" y="3277060"/>
                  </a:lnTo>
                  <a:lnTo>
                    <a:pt x="992759" y="3292982"/>
                  </a:lnTo>
                  <a:lnTo>
                    <a:pt x="1728851" y="1728723"/>
                  </a:lnTo>
                  <a:lnTo>
                    <a:pt x="1728724" y="0"/>
                  </a:lnTo>
                  <a:close/>
                </a:path>
              </a:pathLst>
            </a:custGeom>
            <a:solidFill>
              <a:srgbClr val="9B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0006203" y="382562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74244" y="0"/>
                </a:moveTo>
                <a:lnTo>
                  <a:pt x="4318" y="0"/>
                </a:lnTo>
                <a:lnTo>
                  <a:pt x="3048" y="0"/>
                </a:lnTo>
                <a:lnTo>
                  <a:pt x="2158" y="507"/>
                </a:lnTo>
                <a:lnTo>
                  <a:pt x="380" y="2031"/>
                </a:lnTo>
                <a:lnTo>
                  <a:pt x="0" y="3048"/>
                </a:lnTo>
                <a:lnTo>
                  <a:pt x="0" y="174370"/>
                </a:lnTo>
                <a:lnTo>
                  <a:pt x="380" y="175259"/>
                </a:lnTo>
                <a:lnTo>
                  <a:pt x="2158" y="177037"/>
                </a:lnTo>
                <a:lnTo>
                  <a:pt x="3175" y="177418"/>
                </a:lnTo>
                <a:lnTo>
                  <a:pt x="174371" y="177418"/>
                </a:lnTo>
                <a:lnTo>
                  <a:pt x="175260" y="177037"/>
                </a:lnTo>
                <a:lnTo>
                  <a:pt x="177038" y="175259"/>
                </a:lnTo>
                <a:lnTo>
                  <a:pt x="177419" y="174243"/>
                </a:lnTo>
                <a:lnTo>
                  <a:pt x="177419" y="3048"/>
                </a:lnTo>
                <a:lnTo>
                  <a:pt x="177038" y="2158"/>
                </a:lnTo>
                <a:lnTo>
                  <a:pt x="175260" y="380"/>
                </a:lnTo>
                <a:lnTo>
                  <a:pt x="174244" y="0"/>
                </a:lnTo>
                <a:close/>
              </a:path>
            </a:pathLst>
          </a:custGeom>
          <a:solidFill>
            <a:srgbClr val="9B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256894" y="399656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167386" y="0"/>
                </a:moveTo>
                <a:lnTo>
                  <a:pt x="4445" y="0"/>
                </a:lnTo>
                <a:lnTo>
                  <a:pt x="3175" y="0"/>
                </a:lnTo>
                <a:lnTo>
                  <a:pt x="2159" y="381"/>
                </a:lnTo>
                <a:lnTo>
                  <a:pt x="381" y="2159"/>
                </a:lnTo>
                <a:lnTo>
                  <a:pt x="0" y="3175"/>
                </a:lnTo>
                <a:lnTo>
                  <a:pt x="0" y="167259"/>
                </a:lnTo>
                <a:lnTo>
                  <a:pt x="381" y="168275"/>
                </a:lnTo>
                <a:lnTo>
                  <a:pt x="2159" y="170052"/>
                </a:lnTo>
                <a:lnTo>
                  <a:pt x="3175" y="170434"/>
                </a:lnTo>
                <a:lnTo>
                  <a:pt x="167386" y="170434"/>
                </a:lnTo>
                <a:lnTo>
                  <a:pt x="168401" y="170052"/>
                </a:lnTo>
                <a:lnTo>
                  <a:pt x="170180" y="168275"/>
                </a:lnTo>
                <a:lnTo>
                  <a:pt x="170561" y="167259"/>
                </a:lnTo>
                <a:lnTo>
                  <a:pt x="170561" y="3175"/>
                </a:lnTo>
                <a:lnTo>
                  <a:pt x="170180" y="2159"/>
                </a:lnTo>
                <a:lnTo>
                  <a:pt x="168401" y="381"/>
                </a:lnTo>
                <a:lnTo>
                  <a:pt x="167386" y="0"/>
                </a:lnTo>
                <a:close/>
              </a:path>
            </a:pathLst>
          </a:custGeom>
          <a:solidFill>
            <a:srgbClr val="1618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470634" y="399656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167258" y="0"/>
                </a:moveTo>
                <a:lnTo>
                  <a:pt x="4444" y="0"/>
                </a:lnTo>
                <a:lnTo>
                  <a:pt x="3175" y="0"/>
                </a:lnTo>
                <a:lnTo>
                  <a:pt x="2158" y="381"/>
                </a:lnTo>
                <a:lnTo>
                  <a:pt x="380" y="2159"/>
                </a:lnTo>
                <a:lnTo>
                  <a:pt x="0" y="3175"/>
                </a:lnTo>
                <a:lnTo>
                  <a:pt x="0" y="167259"/>
                </a:lnTo>
                <a:lnTo>
                  <a:pt x="380" y="168275"/>
                </a:lnTo>
                <a:lnTo>
                  <a:pt x="2158" y="170052"/>
                </a:lnTo>
                <a:lnTo>
                  <a:pt x="3175" y="170434"/>
                </a:lnTo>
                <a:lnTo>
                  <a:pt x="167258" y="170434"/>
                </a:lnTo>
                <a:lnTo>
                  <a:pt x="168275" y="170052"/>
                </a:lnTo>
                <a:lnTo>
                  <a:pt x="170052" y="168275"/>
                </a:lnTo>
                <a:lnTo>
                  <a:pt x="170433" y="167259"/>
                </a:lnTo>
                <a:lnTo>
                  <a:pt x="170433" y="3175"/>
                </a:lnTo>
                <a:lnTo>
                  <a:pt x="170052" y="2159"/>
                </a:lnTo>
                <a:lnTo>
                  <a:pt x="168275" y="381"/>
                </a:lnTo>
                <a:lnTo>
                  <a:pt x="167258" y="0"/>
                </a:lnTo>
                <a:close/>
              </a:path>
            </a:pathLst>
          </a:custGeom>
          <a:solidFill>
            <a:srgbClr val="0096B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315818" y="3996563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5" h="170814">
                <a:moveTo>
                  <a:pt x="167259" y="0"/>
                </a:moveTo>
                <a:lnTo>
                  <a:pt x="4444" y="0"/>
                </a:lnTo>
                <a:lnTo>
                  <a:pt x="3175" y="0"/>
                </a:lnTo>
                <a:lnTo>
                  <a:pt x="2159" y="381"/>
                </a:lnTo>
                <a:lnTo>
                  <a:pt x="380" y="2159"/>
                </a:lnTo>
                <a:lnTo>
                  <a:pt x="0" y="3175"/>
                </a:lnTo>
                <a:lnTo>
                  <a:pt x="0" y="167259"/>
                </a:lnTo>
                <a:lnTo>
                  <a:pt x="380" y="168275"/>
                </a:lnTo>
                <a:lnTo>
                  <a:pt x="2159" y="170052"/>
                </a:lnTo>
                <a:lnTo>
                  <a:pt x="3175" y="170434"/>
                </a:lnTo>
                <a:lnTo>
                  <a:pt x="167259" y="170434"/>
                </a:lnTo>
                <a:lnTo>
                  <a:pt x="168275" y="170052"/>
                </a:lnTo>
                <a:lnTo>
                  <a:pt x="170052" y="168275"/>
                </a:lnTo>
                <a:lnTo>
                  <a:pt x="170434" y="167259"/>
                </a:lnTo>
                <a:lnTo>
                  <a:pt x="170434" y="3175"/>
                </a:lnTo>
                <a:lnTo>
                  <a:pt x="170052" y="2159"/>
                </a:lnTo>
                <a:lnTo>
                  <a:pt x="168275" y="381"/>
                </a:lnTo>
                <a:lnTo>
                  <a:pt x="167259" y="0"/>
                </a:lnTo>
                <a:close/>
              </a:path>
            </a:pathLst>
          </a:custGeom>
          <a:solidFill>
            <a:srgbClr val="9B25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12997942" y="4255261"/>
            <a:ext cx="3596004" cy="3596640"/>
            <a:chOff x="12997942" y="4255261"/>
            <a:chExt cx="3596004" cy="3596640"/>
          </a:xfrm>
        </p:grpSpPr>
        <p:sp>
          <p:nvSpPr>
            <p:cNvPr id="14" name="object 14"/>
            <p:cNvSpPr/>
            <p:nvPr/>
          </p:nvSpPr>
          <p:spPr>
            <a:xfrm>
              <a:off x="14795627" y="4255769"/>
              <a:ext cx="1798320" cy="1798320"/>
            </a:xfrm>
            <a:custGeom>
              <a:avLst/>
              <a:gdLst/>
              <a:ahLst/>
              <a:cxnLst/>
              <a:rect l="l" t="t" r="r" b="b"/>
              <a:pathLst>
                <a:path w="1798319" h="1798320">
                  <a:moveTo>
                    <a:pt x="0" y="0"/>
                  </a:moveTo>
                  <a:lnTo>
                    <a:pt x="0" y="1797939"/>
                  </a:lnTo>
                  <a:lnTo>
                    <a:pt x="1797938" y="1797939"/>
                  </a:lnTo>
                  <a:lnTo>
                    <a:pt x="1797383" y="1753758"/>
                  </a:lnTo>
                  <a:lnTo>
                    <a:pt x="1795780" y="1709674"/>
                  </a:lnTo>
                  <a:lnTo>
                    <a:pt x="1793113" y="1665668"/>
                  </a:lnTo>
                  <a:lnTo>
                    <a:pt x="1789303" y="1621663"/>
                  </a:lnTo>
                  <a:lnTo>
                    <a:pt x="1784429" y="1577800"/>
                  </a:lnTo>
                  <a:lnTo>
                    <a:pt x="1778507" y="1534032"/>
                  </a:lnTo>
                  <a:lnTo>
                    <a:pt x="1771475" y="1490392"/>
                  </a:lnTo>
                  <a:lnTo>
                    <a:pt x="1763394" y="1447038"/>
                  </a:lnTo>
                  <a:lnTo>
                    <a:pt x="1754266" y="1403889"/>
                  </a:lnTo>
                  <a:lnTo>
                    <a:pt x="1744090" y="1360931"/>
                  </a:lnTo>
                  <a:lnTo>
                    <a:pt x="1732867" y="1318244"/>
                  </a:lnTo>
                  <a:lnTo>
                    <a:pt x="1720596" y="1275841"/>
                  </a:lnTo>
                  <a:lnTo>
                    <a:pt x="1707276" y="1233741"/>
                  </a:lnTo>
                  <a:lnTo>
                    <a:pt x="1692909" y="1192021"/>
                  </a:lnTo>
                  <a:lnTo>
                    <a:pt x="1677558" y="1150683"/>
                  </a:lnTo>
                  <a:lnTo>
                    <a:pt x="1661159" y="1109726"/>
                  </a:lnTo>
                  <a:lnTo>
                    <a:pt x="1643729" y="1069212"/>
                  </a:lnTo>
                  <a:lnTo>
                    <a:pt x="1625346" y="1029080"/>
                  </a:lnTo>
                  <a:lnTo>
                    <a:pt x="1606010" y="989409"/>
                  </a:lnTo>
                  <a:lnTo>
                    <a:pt x="1585721" y="950213"/>
                  </a:lnTo>
                  <a:lnTo>
                    <a:pt x="1564481" y="911510"/>
                  </a:lnTo>
                  <a:lnTo>
                    <a:pt x="1542288" y="873378"/>
                  </a:lnTo>
                  <a:lnTo>
                    <a:pt x="1519142" y="835818"/>
                  </a:lnTo>
                  <a:lnTo>
                    <a:pt x="1495044" y="798829"/>
                  </a:lnTo>
                  <a:lnTo>
                    <a:pt x="1470072" y="762428"/>
                  </a:lnTo>
                  <a:lnTo>
                    <a:pt x="1444244" y="726693"/>
                  </a:lnTo>
                  <a:lnTo>
                    <a:pt x="1417558" y="691562"/>
                  </a:lnTo>
                  <a:lnTo>
                    <a:pt x="1390015" y="657097"/>
                  </a:lnTo>
                  <a:lnTo>
                    <a:pt x="1361567" y="623315"/>
                  </a:lnTo>
                  <a:lnTo>
                    <a:pt x="1332357" y="590295"/>
                  </a:lnTo>
                  <a:lnTo>
                    <a:pt x="1302369" y="558022"/>
                  </a:lnTo>
                  <a:lnTo>
                    <a:pt x="1271524" y="526414"/>
                  </a:lnTo>
                  <a:lnTo>
                    <a:pt x="1239964" y="495617"/>
                  </a:lnTo>
                  <a:lnTo>
                    <a:pt x="1207642" y="465581"/>
                  </a:lnTo>
                  <a:lnTo>
                    <a:pt x="1174575" y="436276"/>
                  </a:lnTo>
                  <a:lnTo>
                    <a:pt x="1140840" y="407924"/>
                  </a:lnTo>
                  <a:lnTo>
                    <a:pt x="1088888" y="366954"/>
                  </a:lnTo>
                  <a:lnTo>
                    <a:pt x="1053455" y="340667"/>
                  </a:lnTo>
                  <a:lnTo>
                    <a:pt x="1017398" y="315279"/>
                  </a:lnTo>
                  <a:lnTo>
                    <a:pt x="980674" y="290726"/>
                  </a:lnTo>
                  <a:lnTo>
                    <a:pt x="943423" y="267104"/>
                  </a:lnTo>
                  <a:lnTo>
                    <a:pt x="905553" y="244435"/>
                  </a:lnTo>
                  <a:lnTo>
                    <a:pt x="867159" y="222718"/>
                  </a:lnTo>
                  <a:lnTo>
                    <a:pt x="828151" y="201953"/>
                  </a:lnTo>
                  <a:lnTo>
                    <a:pt x="788717" y="182141"/>
                  </a:lnTo>
                  <a:lnTo>
                    <a:pt x="748881" y="163282"/>
                  </a:lnTo>
                  <a:lnTo>
                    <a:pt x="708546" y="145375"/>
                  </a:lnTo>
                  <a:lnTo>
                    <a:pt x="667781" y="128442"/>
                  </a:lnTo>
                  <a:lnTo>
                    <a:pt x="626633" y="112579"/>
                  </a:lnTo>
                  <a:lnTo>
                    <a:pt x="585104" y="97720"/>
                  </a:lnTo>
                  <a:lnTo>
                    <a:pt x="543194" y="83865"/>
                  </a:lnTo>
                  <a:lnTo>
                    <a:pt x="500925" y="71082"/>
                  </a:lnTo>
                  <a:lnTo>
                    <a:pt x="458392" y="59322"/>
                  </a:lnTo>
                  <a:lnTo>
                    <a:pt x="394096" y="43672"/>
                  </a:lnTo>
                  <a:lnTo>
                    <a:pt x="350901" y="34543"/>
                  </a:lnTo>
                  <a:lnTo>
                    <a:pt x="307498" y="26463"/>
                  </a:lnTo>
                  <a:lnTo>
                    <a:pt x="263905" y="19430"/>
                  </a:lnTo>
                  <a:lnTo>
                    <a:pt x="220138" y="13509"/>
                  </a:lnTo>
                  <a:lnTo>
                    <a:pt x="176276" y="8635"/>
                  </a:lnTo>
                  <a:lnTo>
                    <a:pt x="132318" y="4825"/>
                  </a:lnTo>
                  <a:lnTo>
                    <a:pt x="88265" y="2158"/>
                  </a:lnTo>
                  <a:lnTo>
                    <a:pt x="44132" y="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18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795627" y="6053708"/>
              <a:ext cx="1798320" cy="1710055"/>
            </a:xfrm>
            <a:custGeom>
              <a:avLst/>
              <a:gdLst/>
              <a:ahLst/>
              <a:cxnLst/>
              <a:rect l="l" t="t" r="r" b="b"/>
              <a:pathLst>
                <a:path w="1798319" h="1710054">
                  <a:moveTo>
                    <a:pt x="1797938" y="0"/>
                  </a:moveTo>
                  <a:lnTo>
                    <a:pt x="0" y="0"/>
                  </a:lnTo>
                  <a:lnTo>
                    <a:pt x="555498" y="1709927"/>
                  </a:lnTo>
                  <a:lnTo>
                    <a:pt x="622252" y="1686766"/>
                  </a:lnTo>
                  <a:lnTo>
                    <a:pt x="687959" y="1661033"/>
                  </a:lnTo>
                  <a:lnTo>
                    <a:pt x="752554" y="1632743"/>
                  </a:lnTo>
                  <a:lnTo>
                    <a:pt x="816101" y="1601977"/>
                  </a:lnTo>
                  <a:lnTo>
                    <a:pt x="878411" y="1568735"/>
                  </a:lnTo>
                  <a:lnTo>
                    <a:pt x="939292" y="1533016"/>
                  </a:lnTo>
                  <a:lnTo>
                    <a:pt x="998727" y="1494916"/>
                  </a:lnTo>
                  <a:lnTo>
                    <a:pt x="1056640" y="1454530"/>
                  </a:lnTo>
                  <a:lnTo>
                    <a:pt x="1112932" y="1411938"/>
                  </a:lnTo>
                  <a:lnTo>
                    <a:pt x="1167511" y="1367154"/>
                  </a:lnTo>
                  <a:lnTo>
                    <a:pt x="1220231" y="1320212"/>
                  </a:lnTo>
                  <a:lnTo>
                    <a:pt x="1271142" y="1271270"/>
                  </a:lnTo>
                  <a:lnTo>
                    <a:pt x="1320133" y="1220406"/>
                  </a:lnTo>
                  <a:lnTo>
                    <a:pt x="1367028" y="1167638"/>
                  </a:lnTo>
                  <a:lnTo>
                    <a:pt x="1411811" y="1113059"/>
                  </a:lnTo>
                  <a:lnTo>
                    <a:pt x="1454403" y="1056766"/>
                  </a:lnTo>
                  <a:lnTo>
                    <a:pt x="1494790" y="998854"/>
                  </a:lnTo>
                  <a:lnTo>
                    <a:pt x="1532890" y="939418"/>
                  </a:lnTo>
                  <a:lnTo>
                    <a:pt x="1568608" y="878490"/>
                  </a:lnTo>
                  <a:lnTo>
                    <a:pt x="1601851" y="816228"/>
                  </a:lnTo>
                  <a:lnTo>
                    <a:pt x="1632616" y="752776"/>
                  </a:lnTo>
                  <a:lnTo>
                    <a:pt x="1660905" y="688086"/>
                  </a:lnTo>
                  <a:lnTo>
                    <a:pt x="1686639" y="622331"/>
                  </a:lnTo>
                  <a:lnTo>
                    <a:pt x="1709801" y="555625"/>
                  </a:lnTo>
                  <a:lnTo>
                    <a:pt x="1730311" y="488013"/>
                  </a:lnTo>
                  <a:lnTo>
                    <a:pt x="1748155" y="419735"/>
                  </a:lnTo>
                  <a:lnTo>
                    <a:pt x="1763315" y="350805"/>
                  </a:lnTo>
                  <a:lnTo>
                    <a:pt x="1775713" y="281304"/>
                  </a:lnTo>
                  <a:lnTo>
                    <a:pt x="1785413" y="211391"/>
                  </a:lnTo>
                  <a:lnTo>
                    <a:pt x="1792351" y="141096"/>
                  </a:lnTo>
                  <a:lnTo>
                    <a:pt x="1796526" y="70596"/>
                  </a:lnTo>
                  <a:lnTo>
                    <a:pt x="1797938" y="0"/>
                  </a:lnTo>
                  <a:close/>
                </a:path>
              </a:pathLst>
            </a:custGeom>
            <a:solidFill>
              <a:srgbClr val="009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997942" y="4255261"/>
              <a:ext cx="2353945" cy="3596640"/>
            </a:xfrm>
            <a:custGeom>
              <a:avLst/>
              <a:gdLst/>
              <a:ahLst/>
              <a:cxnLst/>
              <a:rect l="l" t="t" r="r" b="b"/>
              <a:pathLst>
                <a:path w="2353944" h="3596640">
                  <a:moveTo>
                    <a:pt x="1797938" y="0"/>
                  </a:moveTo>
                  <a:lnTo>
                    <a:pt x="1749425" y="666"/>
                  </a:lnTo>
                  <a:lnTo>
                    <a:pt x="1700911" y="2666"/>
                  </a:lnTo>
                  <a:lnTo>
                    <a:pt x="1652428" y="5937"/>
                  </a:lnTo>
                  <a:lnTo>
                    <a:pt x="1604136" y="10540"/>
                  </a:lnTo>
                  <a:lnTo>
                    <a:pt x="1556019" y="16462"/>
                  </a:lnTo>
                  <a:lnTo>
                    <a:pt x="1507998" y="23622"/>
                  </a:lnTo>
                  <a:lnTo>
                    <a:pt x="1460166" y="32099"/>
                  </a:lnTo>
                  <a:lnTo>
                    <a:pt x="1412621" y="41910"/>
                  </a:lnTo>
                  <a:lnTo>
                    <a:pt x="1365361" y="52974"/>
                  </a:lnTo>
                  <a:lnTo>
                    <a:pt x="1318386" y="65277"/>
                  </a:lnTo>
                  <a:lnTo>
                    <a:pt x="1271778" y="78882"/>
                  </a:lnTo>
                  <a:lnTo>
                    <a:pt x="1225550" y="93725"/>
                  </a:lnTo>
                  <a:lnTo>
                    <a:pt x="1179671" y="109807"/>
                  </a:lnTo>
                  <a:lnTo>
                    <a:pt x="1134363" y="127126"/>
                  </a:lnTo>
                  <a:lnTo>
                    <a:pt x="1089548" y="145621"/>
                  </a:lnTo>
                  <a:lnTo>
                    <a:pt x="1045209" y="165353"/>
                  </a:lnTo>
                  <a:lnTo>
                    <a:pt x="1001426" y="186309"/>
                  </a:lnTo>
                  <a:lnTo>
                    <a:pt x="958215" y="208407"/>
                  </a:lnTo>
                  <a:lnTo>
                    <a:pt x="915638" y="231600"/>
                  </a:lnTo>
                  <a:lnTo>
                    <a:pt x="873632" y="256032"/>
                  </a:lnTo>
                  <a:lnTo>
                    <a:pt x="832342" y="281606"/>
                  </a:lnTo>
                  <a:lnTo>
                    <a:pt x="791717" y="308228"/>
                  </a:lnTo>
                  <a:lnTo>
                    <a:pt x="751839" y="335962"/>
                  </a:lnTo>
                  <a:lnTo>
                    <a:pt x="712723" y="364743"/>
                  </a:lnTo>
                  <a:lnTo>
                    <a:pt x="674385" y="394620"/>
                  </a:lnTo>
                  <a:lnTo>
                    <a:pt x="636904" y="425450"/>
                  </a:lnTo>
                  <a:lnTo>
                    <a:pt x="600281" y="457247"/>
                  </a:lnTo>
                  <a:lnTo>
                    <a:pt x="564515" y="490092"/>
                  </a:lnTo>
                  <a:lnTo>
                    <a:pt x="529621" y="523843"/>
                  </a:lnTo>
                  <a:lnTo>
                    <a:pt x="495680" y="558546"/>
                  </a:lnTo>
                  <a:lnTo>
                    <a:pt x="462645" y="594232"/>
                  </a:lnTo>
                  <a:lnTo>
                    <a:pt x="430656" y="630682"/>
                  </a:lnTo>
                  <a:lnTo>
                    <a:pt x="399700" y="667972"/>
                  </a:lnTo>
                  <a:lnTo>
                    <a:pt x="369696" y="706120"/>
                  </a:lnTo>
                  <a:lnTo>
                    <a:pt x="340725" y="744997"/>
                  </a:lnTo>
                  <a:lnTo>
                    <a:pt x="312800" y="784733"/>
                  </a:lnTo>
                  <a:lnTo>
                    <a:pt x="285940" y="825230"/>
                  </a:lnTo>
                  <a:lnTo>
                    <a:pt x="260223" y="866393"/>
                  </a:lnTo>
                  <a:lnTo>
                    <a:pt x="235648" y="908224"/>
                  </a:lnTo>
                  <a:lnTo>
                    <a:pt x="212217" y="950722"/>
                  </a:lnTo>
                  <a:lnTo>
                    <a:pt x="189928" y="993870"/>
                  </a:lnTo>
                  <a:lnTo>
                    <a:pt x="168782" y="1037589"/>
                  </a:lnTo>
                  <a:lnTo>
                    <a:pt x="148796" y="1081865"/>
                  </a:lnTo>
                  <a:lnTo>
                    <a:pt x="130048" y="1126616"/>
                  </a:lnTo>
                  <a:lnTo>
                    <a:pt x="112537" y="1171844"/>
                  </a:lnTo>
                  <a:lnTo>
                    <a:pt x="96265" y="1217549"/>
                  </a:lnTo>
                  <a:lnTo>
                    <a:pt x="81232" y="1263713"/>
                  </a:lnTo>
                  <a:lnTo>
                    <a:pt x="67436" y="1310259"/>
                  </a:lnTo>
                  <a:lnTo>
                    <a:pt x="54943" y="1357122"/>
                  </a:lnTo>
                  <a:lnTo>
                    <a:pt x="43688" y="1404365"/>
                  </a:lnTo>
                  <a:lnTo>
                    <a:pt x="33734" y="1451895"/>
                  </a:lnTo>
                  <a:lnTo>
                    <a:pt x="25019" y="1499615"/>
                  </a:lnTo>
                  <a:lnTo>
                    <a:pt x="17557" y="1547590"/>
                  </a:lnTo>
                  <a:lnTo>
                    <a:pt x="11429" y="1595754"/>
                  </a:lnTo>
                  <a:lnTo>
                    <a:pt x="6572" y="1643983"/>
                  </a:lnTo>
                  <a:lnTo>
                    <a:pt x="3048" y="1692402"/>
                  </a:lnTo>
                  <a:lnTo>
                    <a:pt x="857" y="1740915"/>
                  </a:lnTo>
                  <a:lnTo>
                    <a:pt x="0" y="1789429"/>
                  </a:lnTo>
                  <a:lnTo>
                    <a:pt x="69" y="1813716"/>
                  </a:lnTo>
                  <a:lnTo>
                    <a:pt x="1160" y="1862242"/>
                  </a:lnTo>
                  <a:lnTo>
                    <a:pt x="3488" y="1910651"/>
                  </a:lnTo>
                  <a:lnTo>
                    <a:pt x="7195" y="1959038"/>
                  </a:lnTo>
                  <a:lnTo>
                    <a:pt x="12168" y="2007399"/>
                  </a:lnTo>
                  <a:lnTo>
                    <a:pt x="18454" y="2055544"/>
                  </a:lnTo>
                  <a:lnTo>
                    <a:pt x="26072" y="2103401"/>
                  </a:lnTo>
                  <a:lnTo>
                    <a:pt x="34974" y="2151114"/>
                  </a:lnTo>
                  <a:lnTo>
                    <a:pt x="45092" y="2198566"/>
                  </a:lnTo>
                  <a:lnTo>
                    <a:pt x="56522" y="2245758"/>
                  </a:lnTo>
                  <a:lnTo>
                    <a:pt x="69264" y="2292619"/>
                  </a:lnTo>
                  <a:lnTo>
                    <a:pt x="83222" y="2339101"/>
                  </a:lnTo>
                  <a:lnTo>
                    <a:pt x="98442" y="2385200"/>
                  </a:lnTo>
                  <a:lnTo>
                    <a:pt x="114877" y="2430869"/>
                  </a:lnTo>
                  <a:lnTo>
                    <a:pt x="132591" y="2476037"/>
                  </a:lnTo>
                  <a:lnTo>
                    <a:pt x="151538" y="2520753"/>
                  </a:lnTo>
                  <a:lnTo>
                    <a:pt x="171582" y="2564947"/>
                  </a:lnTo>
                  <a:lnTo>
                    <a:pt x="192867" y="2608572"/>
                  </a:lnTo>
                  <a:lnTo>
                    <a:pt x="215344" y="2651605"/>
                  </a:lnTo>
                  <a:lnTo>
                    <a:pt x="238966" y="2693999"/>
                  </a:lnTo>
                  <a:lnTo>
                    <a:pt x="263711" y="2735845"/>
                  </a:lnTo>
                  <a:lnTo>
                    <a:pt x="289532" y="2776906"/>
                  </a:lnTo>
                  <a:lnTo>
                    <a:pt x="316541" y="2817272"/>
                  </a:lnTo>
                  <a:lnTo>
                    <a:pt x="344596" y="2856896"/>
                  </a:lnTo>
                  <a:lnTo>
                    <a:pt x="373741" y="2895738"/>
                  </a:lnTo>
                  <a:lnTo>
                    <a:pt x="403927" y="2933751"/>
                  </a:lnTo>
                  <a:lnTo>
                    <a:pt x="435038" y="2971045"/>
                  </a:lnTo>
                  <a:lnTo>
                    <a:pt x="467217" y="3007431"/>
                  </a:lnTo>
                  <a:lnTo>
                    <a:pt x="500235" y="3042866"/>
                  </a:lnTo>
                  <a:lnTo>
                    <a:pt x="534283" y="3077398"/>
                  </a:lnTo>
                  <a:lnTo>
                    <a:pt x="569311" y="3111093"/>
                  </a:lnTo>
                  <a:lnTo>
                    <a:pt x="605176" y="3143807"/>
                  </a:lnTo>
                  <a:lnTo>
                    <a:pt x="641941" y="3175452"/>
                  </a:lnTo>
                  <a:lnTo>
                    <a:pt x="679557" y="3206122"/>
                  </a:lnTo>
                  <a:lnTo>
                    <a:pt x="717889" y="3235819"/>
                  </a:lnTo>
                  <a:lnTo>
                    <a:pt x="757080" y="3264445"/>
                  </a:lnTo>
                  <a:lnTo>
                    <a:pt x="797081" y="3292028"/>
                  </a:lnTo>
                  <a:lnTo>
                    <a:pt x="837797" y="3318472"/>
                  </a:lnTo>
                  <a:lnTo>
                    <a:pt x="879155" y="3343935"/>
                  </a:lnTo>
                  <a:lnTo>
                    <a:pt x="921204" y="3368180"/>
                  </a:lnTo>
                  <a:lnTo>
                    <a:pt x="963894" y="3391233"/>
                  </a:lnTo>
                  <a:lnTo>
                    <a:pt x="1007225" y="3413140"/>
                  </a:lnTo>
                  <a:lnTo>
                    <a:pt x="1051059" y="3433885"/>
                  </a:lnTo>
                  <a:lnTo>
                    <a:pt x="1095446" y="3453419"/>
                  </a:lnTo>
                  <a:lnTo>
                    <a:pt x="1140382" y="3471836"/>
                  </a:lnTo>
                  <a:lnTo>
                    <a:pt x="1185773" y="3488945"/>
                  </a:lnTo>
                  <a:lnTo>
                    <a:pt x="1231661" y="3504906"/>
                  </a:lnTo>
                  <a:lnTo>
                    <a:pt x="1277953" y="3519574"/>
                  </a:lnTo>
                  <a:lnTo>
                    <a:pt x="1324623" y="3532931"/>
                  </a:lnTo>
                  <a:lnTo>
                    <a:pt x="1371625" y="3545072"/>
                  </a:lnTo>
                  <a:lnTo>
                    <a:pt x="1418889" y="3555948"/>
                  </a:lnTo>
                  <a:lnTo>
                    <a:pt x="1466463" y="3565560"/>
                  </a:lnTo>
                  <a:lnTo>
                    <a:pt x="1514276" y="3573793"/>
                  </a:lnTo>
                  <a:lnTo>
                    <a:pt x="1562282" y="3580790"/>
                  </a:lnTo>
                  <a:lnTo>
                    <a:pt x="1610459" y="3586503"/>
                  </a:lnTo>
                  <a:lnTo>
                    <a:pt x="1658758" y="3590885"/>
                  </a:lnTo>
                  <a:lnTo>
                    <a:pt x="1707272" y="3593935"/>
                  </a:lnTo>
                  <a:lnTo>
                    <a:pt x="1755763" y="3595701"/>
                  </a:lnTo>
                  <a:lnTo>
                    <a:pt x="1804318" y="3596231"/>
                  </a:lnTo>
                  <a:lnTo>
                    <a:pt x="1828593" y="3595973"/>
                  </a:lnTo>
                  <a:lnTo>
                    <a:pt x="1877059" y="3594480"/>
                  </a:lnTo>
                  <a:lnTo>
                    <a:pt x="1925494" y="3591718"/>
                  </a:lnTo>
                  <a:lnTo>
                    <a:pt x="1973834" y="3587623"/>
                  </a:lnTo>
                  <a:lnTo>
                    <a:pt x="2022014" y="3582209"/>
                  </a:lnTo>
                  <a:lnTo>
                    <a:pt x="2070100" y="3575557"/>
                  </a:lnTo>
                  <a:lnTo>
                    <a:pt x="2117947" y="3567636"/>
                  </a:lnTo>
                  <a:lnTo>
                    <a:pt x="2165604" y="3558286"/>
                  </a:lnTo>
                  <a:lnTo>
                    <a:pt x="2213038" y="3547618"/>
                  </a:lnTo>
                  <a:lnTo>
                    <a:pt x="2260092" y="3535806"/>
                  </a:lnTo>
                  <a:lnTo>
                    <a:pt x="2306828" y="3522757"/>
                  </a:lnTo>
                  <a:lnTo>
                    <a:pt x="2353182" y="3508375"/>
                  </a:lnTo>
                  <a:lnTo>
                    <a:pt x="2353690" y="3507867"/>
                  </a:lnTo>
                  <a:lnTo>
                    <a:pt x="1798065" y="1797939"/>
                  </a:lnTo>
                  <a:lnTo>
                    <a:pt x="1797938" y="0"/>
                  </a:lnTo>
                  <a:close/>
                </a:path>
              </a:pathLst>
            </a:custGeom>
            <a:solidFill>
              <a:srgbClr val="9B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4816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100"/>
              </a:spcBef>
            </a:pPr>
            <a:r>
              <a:rPr sz="4800" spc="-300" dirty="0">
                <a:solidFill>
                  <a:srgbClr val="9B252B"/>
                </a:solidFill>
              </a:rPr>
              <a:t>PROBLEM</a:t>
            </a:r>
            <a:r>
              <a:rPr sz="4800" spc="125" dirty="0">
                <a:solidFill>
                  <a:srgbClr val="9B252B"/>
                </a:solidFill>
              </a:rPr>
              <a:t> </a:t>
            </a:r>
            <a:r>
              <a:rPr sz="4800" spc="-300" dirty="0">
                <a:solidFill>
                  <a:srgbClr val="9B252B"/>
                </a:solidFill>
              </a:rPr>
              <a:t>STATISTICS</a:t>
            </a:r>
            <a:endParaRPr sz="4800"/>
          </a:p>
        </p:txBody>
      </p:sp>
      <p:sp>
        <p:nvSpPr>
          <p:cNvPr id="18" name="object 18"/>
          <p:cNvSpPr txBox="1"/>
          <p:nvPr/>
        </p:nvSpPr>
        <p:spPr>
          <a:xfrm>
            <a:off x="6729221" y="5328641"/>
            <a:ext cx="885190" cy="45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 marR="5080" indent="-280670">
              <a:lnSpc>
                <a:spcPct val="124000"/>
              </a:lnSpc>
              <a:spcBef>
                <a:spcPts val="95"/>
              </a:spcBef>
            </a:pPr>
            <a:r>
              <a:rPr sz="1150" spc="-55" dirty="0">
                <a:latin typeface="Arial Black" panose="020B0A04020102020204"/>
                <a:cs typeface="Arial Black" panose="020B0A04020102020204"/>
              </a:rPr>
              <a:t>Overwieght </a:t>
            </a:r>
            <a:r>
              <a:rPr sz="1150" spc="-25" dirty="0">
                <a:latin typeface="Arial Black" panose="020B0A04020102020204"/>
                <a:cs typeface="Arial Black" panose="020B0A04020102020204"/>
              </a:rPr>
              <a:t>43%</a:t>
            </a:r>
            <a:endParaRPr sz="11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98714" y="3777233"/>
            <a:ext cx="985519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45" dirty="0">
                <a:latin typeface="Arial Black" panose="020B0A04020102020204"/>
                <a:cs typeface="Arial Black" panose="020B0A04020102020204"/>
              </a:rPr>
              <a:t>Underweight</a:t>
            </a:r>
            <a:endParaRPr sz="11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07194" y="3777233"/>
            <a:ext cx="584200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20" dirty="0">
                <a:latin typeface="Arial Black" panose="020B0A04020102020204"/>
                <a:cs typeface="Arial Black" panose="020B0A04020102020204"/>
              </a:rPr>
              <a:t>Normal</a:t>
            </a:r>
            <a:endParaRPr sz="11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80395" y="3810761"/>
            <a:ext cx="913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Arial Black" panose="020B0A04020102020204"/>
                <a:cs typeface="Arial Black" panose="020B0A04020102020204"/>
              </a:rPr>
              <a:t>Overwieght</a:t>
            </a:r>
            <a:endParaRPr sz="1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76456" y="7130542"/>
            <a:ext cx="922019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-40" dirty="0">
                <a:latin typeface="Arial Black" panose="020B0A04020102020204"/>
                <a:cs typeface="Arial Black" panose="020B0A04020102020204"/>
              </a:rPr>
              <a:t>Normal</a:t>
            </a:r>
            <a:r>
              <a:rPr sz="1150" spc="-6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1150" spc="-70" dirty="0">
                <a:latin typeface="Arial Black" panose="020B0A04020102020204"/>
                <a:cs typeface="Arial Black" panose="020B0A04020102020204"/>
              </a:rPr>
              <a:t>52%</a:t>
            </a:r>
            <a:endParaRPr sz="115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61907" y="8280654"/>
            <a:ext cx="1485265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-6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Adults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40511" y="8273922"/>
            <a:ext cx="2457450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-19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The</a:t>
            </a:r>
            <a:r>
              <a:rPr sz="3400" spc="-385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3400" spc="-12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Elderly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122911" y="6174764"/>
            <a:ext cx="784225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1460" marR="5080" indent="-239395">
              <a:lnSpc>
                <a:spcPct val="121000"/>
              </a:lnSpc>
              <a:spcBef>
                <a:spcPts val="95"/>
              </a:spcBef>
            </a:pPr>
            <a:r>
              <a:rPr sz="1100" spc="-10" dirty="0">
                <a:latin typeface="Arial MT"/>
                <a:cs typeface="Arial MT"/>
              </a:rPr>
              <a:t>Overwieght </a:t>
            </a:r>
            <a:r>
              <a:rPr sz="1100" spc="-25" dirty="0">
                <a:latin typeface="Arial MT"/>
                <a:cs typeface="Arial MT"/>
              </a:rPr>
              <a:t>55%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484097" y="3943350"/>
            <a:ext cx="94678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00" spc="-45" dirty="0">
                <a:latin typeface="Arial Black" panose="020B0A04020102020204"/>
                <a:cs typeface="Arial Black" panose="020B0A04020102020204"/>
              </a:rPr>
              <a:t>Underweight</a:t>
            </a:r>
            <a:endParaRPr sz="1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693264" y="3943350"/>
            <a:ext cx="56134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00" spc="-20" dirty="0">
                <a:latin typeface="Arial Black" panose="020B0A04020102020204"/>
                <a:cs typeface="Arial Black" panose="020B0A04020102020204"/>
              </a:rPr>
              <a:t>Normal</a:t>
            </a:r>
            <a:endParaRPr sz="11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236822" y="7144257"/>
            <a:ext cx="523240" cy="37274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1920" marR="5080" indent="-109855">
              <a:lnSpc>
                <a:spcPct val="106000"/>
              </a:lnSpc>
              <a:spcBef>
                <a:spcPts val="40"/>
              </a:spcBef>
            </a:pPr>
            <a:r>
              <a:rPr sz="1100" spc="45" dirty="0">
                <a:latin typeface="Arial MT"/>
                <a:cs typeface="Arial MT"/>
              </a:rPr>
              <a:t>Normal </a:t>
            </a:r>
            <a:r>
              <a:rPr sz="1100" spc="-25" dirty="0">
                <a:latin typeface="Arial MT"/>
                <a:cs typeface="Arial MT"/>
              </a:rPr>
              <a:t>20%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547593" y="3943858"/>
            <a:ext cx="1261745" cy="6623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100" spc="-10" dirty="0">
                <a:latin typeface="Arial Black" panose="020B0A04020102020204"/>
                <a:cs typeface="Arial Black" panose="020B0A04020102020204"/>
              </a:rPr>
              <a:t>Overwieght</a:t>
            </a:r>
            <a:endParaRPr sz="1100">
              <a:latin typeface="Arial Black" panose="020B0A04020102020204"/>
              <a:cs typeface="Arial Black" panose="020B0A04020102020204"/>
            </a:endParaRPr>
          </a:p>
          <a:p>
            <a:pPr marL="681990" marR="5080" indent="-288290">
              <a:lnSpc>
                <a:spcPct val="103000"/>
              </a:lnSpc>
              <a:spcBef>
                <a:spcPts val="965"/>
              </a:spcBef>
            </a:pPr>
            <a:r>
              <a:rPr sz="1100" spc="-10" dirty="0">
                <a:latin typeface="Arial MT"/>
                <a:cs typeface="Arial MT"/>
              </a:rPr>
              <a:t>Underweight </a:t>
            </a:r>
            <a:r>
              <a:rPr sz="1100" spc="-25" dirty="0">
                <a:latin typeface="Arial MT"/>
                <a:cs typeface="Arial MT"/>
              </a:rPr>
              <a:t>25%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56738" y="3692271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5" h="165735">
                <a:moveTo>
                  <a:pt x="162560" y="0"/>
                </a:moveTo>
                <a:lnTo>
                  <a:pt x="4318" y="0"/>
                </a:lnTo>
                <a:lnTo>
                  <a:pt x="3175" y="0"/>
                </a:lnTo>
                <a:lnTo>
                  <a:pt x="2159" y="380"/>
                </a:lnTo>
                <a:lnTo>
                  <a:pt x="381" y="2158"/>
                </a:lnTo>
                <a:lnTo>
                  <a:pt x="0" y="3175"/>
                </a:lnTo>
                <a:lnTo>
                  <a:pt x="0" y="162559"/>
                </a:lnTo>
                <a:lnTo>
                  <a:pt x="381" y="163575"/>
                </a:lnTo>
                <a:lnTo>
                  <a:pt x="2159" y="165353"/>
                </a:lnTo>
                <a:lnTo>
                  <a:pt x="3175" y="165734"/>
                </a:lnTo>
                <a:lnTo>
                  <a:pt x="162560" y="165734"/>
                </a:lnTo>
                <a:lnTo>
                  <a:pt x="163575" y="165353"/>
                </a:lnTo>
                <a:lnTo>
                  <a:pt x="165354" y="163575"/>
                </a:lnTo>
                <a:lnTo>
                  <a:pt x="165735" y="162559"/>
                </a:lnTo>
                <a:lnTo>
                  <a:pt x="165735" y="3175"/>
                </a:lnTo>
                <a:lnTo>
                  <a:pt x="165354" y="2158"/>
                </a:lnTo>
                <a:lnTo>
                  <a:pt x="163575" y="380"/>
                </a:lnTo>
                <a:lnTo>
                  <a:pt x="162560" y="0"/>
                </a:lnTo>
                <a:close/>
              </a:path>
            </a:pathLst>
          </a:custGeom>
          <a:solidFill>
            <a:srgbClr val="1618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36440" y="3692271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5" h="165735">
                <a:moveTo>
                  <a:pt x="162560" y="0"/>
                </a:moveTo>
                <a:lnTo>
                  <a:pt x="4318" y="0"/>
                </a:lnTo>
                <a:lnTo>
                  <a:pt x="3175" y="0"/>
                </a:lnTo>
                <a:lnTo>
                  <a:pt x="2159" y="380"/>
                </a:lnTo>
                <a:lnTo>
                  <a:pt x="381" y="2158"/>
                </a:lnTo>
                <a:lnTo>
                  <a:pt x="0" y="3175"/>
                </a:lnTo>
                <a:lnTo>
                  <a:pt x="0" y="162559"/>
                </a:lnTo>
                <a:lnTo>
                  <a:pt x="381" y="163575"/>
                </a:lnTo>
                <a:lnTo>
                  <a:pt x="2159" y="165353"/>
                </a:lnTo>
                <a:lnTo>
                  <a:pt x="3175" y="165734"/>
                </a:lnTo>
                <a:lnTo>
                  <a:pt x="162560" y="165734"/>
                </a:lnTo>
                <a:lnTo>
                  <a:pt x="163575" y="165353"/>
                </a:lnTo>
                <a:lnTo>
                  <a:pt x="165354" y="163575"/>
                </a:lnTo>
                <a:lnTo>
                  <a:pt x="165735" y="162559"/>
                </a:lnTo>
                <a:lnTo>
                  <a:pt x="165735" y="3175"/>
                </a:lnTo>
                <a:lnTo>
                  <a:pt x="165354" y="2158"/>
                </a:lnTo>
                <a:lnTo>
                  <a:pt x="163575" y="380"/>
                </a:lnTo>
                <a:lnTo>
                  <a:pt x="162560" y="0"/>
                </a:lnTo>
                <a:close/>
              </a:path>
            </a:pathLst>
          </a:custGeom>
          <a:solidFill>
            <a:srgbClr val="0096B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2604664" y="4324858"/>
            <a:ext cx="3495675" cy="3495675"/>
            <a:chOff x="2604664" y="4324858"/>
            <a:chExt cx="3495675" cy="3495675"/>
          </a:xfrm>
        </p:grpSpPr>
        <p:sp>
          <p:nvSpPr>
            <p:cNvPr id="33" name="object 33"/>
            <p:cNvSpPr/>
            <p:nvPr/>
          </p:nvSpPr>
          <p:spPr>
            <a:xfrm>
              <a:off x="4352417" y="4324858"/>
              <a:ext cx="1027430" cy="1748155"/>
            </a:xfrm>
            <a:custGeom>
              <a:avLst/>
              <a:gdLst/>
              <a:ahLst/>
              <a:cxnLst/>
              <a:rect l="l" t="t" r="r" b="b"/>
              <a:pathLst>
                <a:path w="1027429" h="1748154">
                  <a:moveTo>
                    <a:pt x="0" y="0"/>
                  </a:moveTo>
                  <a:lnTo>
                    <a:pt x="0" y="1747646"/>
                  </a:lnTo>
                  <a:lnTo>
                    <a:pt x="1027303" y="333628"/>
                  </a:lnTo>
                  <a:lnTo>
                    <a:pt x="982346" y="302039"/>
                  </a:lnTo>
                  <a:lnTo>
                    <a:pt x="936480" y="271900"/>
                  </a:lnTo>
                  <a:lnTo>
                    <a:pt x="889713" y="243231"/>
                  </a:lnTo>
                  <a:lnTo>
                    <a:pt x="842049" y="216049"/>
                  </a:lnTo>
                  <a:lnTo>
                    <a:pt x="793496" y="190372"/>
                  </a:lnTo>
                  <a:lnTo>
                    <a:pt x="744164" y="166234"/>
                  </a:lnTo>
                  <a:lnTo>
                    <a:pt x="694161" y="143663"/>
                  </a:lnTo>
                  <a:lnTo>
                    <a:pt x="643488" y="122670"/>
                  </a:lnTo>
                  <a:lnTo>
                    <a:pt x="592145" y="103269"/>
                  </a:lnTo>
                  <a:lnTo>
                    <a:pt x="540131" y="85470"/>
                  </a:lnTo>
                  <a:lnTo>
                    <a:pt x="487583" y="69316"/>
                  </a:lnTo>
                  <a:lnTo>
                    <a:pt x="434639" y="54838"/>
                  </a:lnTo>
                  <a:lnTo>
                    <a:pt x="381299" y="42036"/>
                  </a:lnTo>
                  <a:lnTo>
                    <a:pt x="327563" y="30911"/>
                  </a:lnTo>
                  <a:lnTo>
                    <a:pt x="273431" y="21462"/>
                  </a:lnTo>
                  <a:lnTo>
                    <a:pt x="219025" y="13720"/>
                  </a:lnTo>
                  <a:lnTo>
                    <a:pt x="164473" y="7708"/>
                  </a:lnTo>
                  <a:lnTo>
                    <a:pt x="109780" y="3421"/>
                  </a:lnTo>
                  <a:lnTo>
                    <a:pt x="54954" y="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18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690495" y="4658614"/>
              <a:ext cx="3409950" cy="3161665"/>
            </a:xfrm>
            <a:custGeom>
              <a:avLst/>
              <a:gdLst/>
              <a:ahLst/>
              <a:cxnLst/>
              <a:rect l="l" t="t" r="r" b="b"/>
              <a:pathLst>
                <a:path w="3409950" h="3161665">
                  <a:moveTo>
                    <a:pt x="2689097" y="0"/>
                  </a:moveTo>
                  <a:lnTo>
                    <a:pt x="1662049" y="1413764"/>
                  </a:lnTo>
                  <a:lnTo>
                    <a:pt x="0" y="1953768"/>
                  </a:lnTo>
                  <a:lnTo>
                    <a:pt x="8114" y="1978177"/>
                  </a:lnTo>
                  <a:lnTo>
                    <a:pt x="25485" y="2026616"/>
                  </a:lnTo>
                  <a:lnTo>
                    <a:pt x="44194" y="2074580"/>
                  </a:lnTo>
                  <a:lnTo>
                    <a:pt x="64335" y="2121927"/>
                  </a:lnTo>
                  <a:lnTo>
                    <a:pt x="85879" y="2168747"/>
                  </a:lnTo>
                  <a:lnTo>
                    <a:pt x="108827" y="2214848"/>
                  </a:lnTo>
                  <a:lnTo>
                    <a:pt x="133042" y="2260207"/>
                  </a:lnTo>
                  <a:lnTo>
                    <a:pt x="158621" y="2304871"/>
                  </a:lnTo>
                  <a:lnTo>
                    <a:pt x="185608" y="2348706"/>
                  </a:lnTo>
                  <a:lnTo>
                    <a:pt x="213766" y="2391759"/>
                  </a:lnTo>
                  <a:lnTo>
                    <a:pt x="243252" y="2434026"/>
                  </a:lnTo>
                  <a:lnTo>
                    <a:pt x="273923" y="2475364"/>
                  </a:lnTo>
                  <a:lnTo>
                    <a:pt x="305738" y="2515750"/>
                  </a:lnTo>
                  <a:lnTo>
                    <a:pt x="338746" y="2555184"/>
                  </a:lnTo>
                  <a:lnTo>
                    <a:pt x="372993" y="2593663"/>
                  </a:lnTo>
                  <a:lnTo>
                    <a:pt x="408287" y="2631140"/>
                  </a:lnTo>
                  <a:lnTo>
                    <a:pt x="444672" y="2667543"/>
                  </a:lnTo>
                  <a:lnTo>
                    <a:pt x="482149" y="2702873"/>
                  </a:lnTo>
                  <a:lnTo>
                    <a:pt x="520628" y="2736994"/>
                  </a:lnTo>
                  <a:lnTo>
                    <a:pt x="560062" y="2770002"/>
                  </a:lnTo>
                  <a:lnTo>
                    <a:pt x="600465" y="2801943"/>
                  </a:lnTo>
                  <a:lnTo>
                    <a:pt x="641840" y="2832578"/>
                  </a:lnTo>
                  <a:lnTo>
                    <a:pt x="684000" y="2862064"/>
                  </a:lnTo>
                  <a:lnTo>
                    <a:pt x="727088" y="2890258"/>
                  </a:lnTo>
                  <a:lnTo>
                    <a:pt x="770923" y="2917120"/>
                  </a:lnTo>
                  <a:lnTo>
                    <a:pt x="815552" y="2942699"/>
                  </a:lnTo>
                  <a:lnTo>
                    <a:pt x="861018" y="2967039"/>
                  </a:lnTo>
                  <a:lnTo>
                    <a:pt x="907083" y="2989951"/>
                  </a:lnTo>
                  <a:lnTo>
                    <a:pt x="953885" y="3011477"/>
                  </a:lnTo>
                  <a:lnTo>
                    <a:pt x="1001232" y="3031618"/>
                  </a:lnTo>
                  <a:lnTo>
                    <a:pt x="1049196" y="3050309"/>
                  </a:lnTo>
                  <a:lnTo>
                    <a:pt x="1097635" y="3067645"/>
                  </a:lnTo>
                  <a:lnTo>
                    <a:pt x="1146573" y="3083623"/>
                  </a:lnTo>
                  <a:lnTo>
                    <a:pt x="1195964" y="3098101"/>
                  </a:lnTo>
                  <a:lnTo>
                    <a:pt x="1245832" y="3111057"/>
                  </a:lnTo>
                  <a:lnTo>
                    <a:pt x="1295985" y="3122539"/>
                  </a:lnTo>
                  <a:lnTo>
                    <a:pt x="1346448" y="3132613"/>
                  </a:lnTo>
                  <a:lnTo>
                    <a:pt x="1397172" y="3141186"/>
                  </a:lnTo>
                  <a:lnTo>
                    <a:pt x="1448202" y="3148234"/>
                  </a:lnTo>
                  <a:lnTo>
                    <a:pt x="1499395" y="3153759"/>
                  </a:lnTo>
                  <a:lnTo>
                    <a:pt x="1550660" y="3157779"/>
                  </a:lnTo>
                  <a:lnTo>
                    <a:pt x="1602043" y="3160343"/>
                  </a:lnTo>
                  <a:lnTo>
                    <a:pt x="1653458" y="3161335"/>
                  </a:lnTo>
                  <a:lnTo>
                    <a:pt x="1679146" y="3161284"/>
                  </a:lnTo>
                  <a:lnTo>
                    <a:pt x="1730629" y="3160014"/>
                  </a:lnTo>
                  <a:lnTo>
                    <a:pt x="1782095" y="3157172"/>
                  </a:lnTo>
                  <a:lnTo>
                    <a:pt x="1833371" y="3152902"/>
                  </a:lnTo>
                  <a:lnTo>
                    <a:pt x="1884521" y="3147123"/>
                  </a:lnTo>
                  <a:lnTo>
                    <a:pt x="1935480" y="3139821"/>
                  </a:lnTo>
                  <a:lnTo>
                    <a:pt x="1986168" y="3131058"/>
                  </a:lnTo>
                  <a:lnTo>
                    <a:pt x="2036571" y="3120771"/>
                  </a:lnTo>
                  <a:lnTo>
                    <a:pt x="2086673" y="3108975"/>
                  </a:lnTo>
                  <a:lnTo>
                    <a:pt x="2136394" y="3095752"/>
                  </a:lnTo>
                  <a:lnTo>
                    <a:pt x="2185670" y="3081083"/>
                  </a:lnTo>
                  <a:lnTo>
                    <a:pt x="2234565" y="3064891"/>
                  </a:lnTo>
                  <a:lnTo>
                    <a:pt x="2283031" y="3047269"/>
                  </a:lnTo>
                  <a:lnTo>
                    <a:pt x="2330831" y="3028315"/>
                  </a:lnTo>
                  <a:lnTo>
                    <a:pt x="2378043" y="3007947"/>
                  </a:lnTo>
                  <a:lnTo>
                    <a:pt x="2424684" y="2986151"/>
                  </a:lnTo>
                  <a:lnTo>
                    <a:pt x="2470610" y="2963005"/>
                  </a:lnTo>
                  <a:lnTo>
                    <a:pt x="2515870" y="2938526"/>
                  </a:lnTo>
                  <a:lnTo>
                    <a:pt x="2560431" y="2912713"/>
                  </a:lnTo>
                  <a:lnTo>
                    <a:pt x="2604135" y="2885567"/>
                  </a:lnTo>
                  <a:lnTo>
                    <a:pt x="2647045" y="2857119"/>
                  </a:lnTo>
                  <a:lnTo>
                    <a:pt x="2689097" y="2827528"/>
                  </a:lnTo>
                  <a:lnTo>
                    <a:pt x="2730230" y="2796714"/>
                  </a:lnTo>
                  <a:lnTo>
                    <a:pt x="2770505" y="2764663"/>
                  </a:lnTo>
                  <a:lnTo>
                    <a:pt x="2809779" y="2731452"/>
                  </a:lnTo>
                  <a:lnTo>
                    <a:pt x="2848102" y="2697099"/>
                  </a:lnTo>
                  <a:lnTo>
                    <a:pt x="2885440" y="2661666"/>
                  </a:lnTo>
                  <a:lnTo>
                    <a:pt x="2921635" y="2625090"/>
                  </a:lnTo>
                  <a:lnTo>
                    <a:pt x="2956702" y="2587450"/>
                  </a:lnTo>
                  <a:lnTo>
                    <a:pt x="2990722" y="2548763"/>
                  </a:lnTo>
                  <a:lnTo>
                    <a:pt x="3023600" y="2509059"/>
                  </a:lnTo>
                  <a:lnTo>
                    <a:pt x="3055239" y="2468499"/>
                  </a:lnTo>
                  <a:lnTo>
                    <a:pt x="3085703" y="2427065"/>
                  </a:lnTo>
                  <a:lnTo>
                    <a:pt x="3114929" y="2384679"/>
                  </a:lnTo>
                  <a:lnTo>
                    <a:pt x="3142853" y="2341435"/>
                  </a:lnTo>
                  <a:lnTo>
                    <a:pt x="3169539" y="2297430"/>
                  </a:lnTo>
                  <a:lnTo>
                    <a:pt x="3194907" y="2252662"/>
                  </a:lnTo>
                  <a:lnTo>
                    <a:pt x="3218942" y="2207133"/>
                  </a:lnTo>
                  <a:lnTo>
                    <a:pt x="3241643" y="2160920"/>
                  </a:lnTo>
                  <a:lnTo>
                    <a:pt x="3263010" y="2114041"/>
                  </a:lnTo>
                  <a:lnTo>
                    <a:pt x="3282965" y="2066528"/>
                  </a:lnTo>
                  <a:lnTo>
                    <a:pt x="3301492" y="2018538"/>
                  </a:lnTo>
                  <a:lnTo>
                    <a:pt x="3318637" y="1970008"/>
                  </a:lnTo>
                  <a:lnTo>
                    <a:pt x="3334257" y="1921002"/>
                  </a:lnTo>
                  <a:lnTo>
                    <a:pt x="3348434" y="1871583"/>
                  </a:lnTo>
                  <a:lnTo>
                    <a:pt x="3361181" y="1821688"/>
                  </a:lnTo>
                  <a:lnTo>
                    <a:pt x="3372437" y="1771475"/>
                  </a:lnTo>
                  <a:lnTo>
                    <a:pt x="3382264" y="1720977"/>
                  </a:lnTo>
                  <a:lnTo>
                    <a:pt x="3390582" y="1670145"/>
                  </a:lnTo>
                  <a:lnTo>
                    <a:pt x="3397377" y="1619123"/>
                  </a:lnTo>
                  <a:lnTo>
                    <a:pt x="3402710" y="1567973"/>
                  </a:lnTo>
                  <a:lnTo>
                    <a:pt x="3406521" y="1516634"/>
                  </a:lnTo>
                  <a:lnTo>
                    <a:pt x="3408806" y="1465199"/>
                  </a:lnTo>
                  <a:lnTo>
                    <a:pt x="3409569" y="1413764"/>
                  </a:lnTo>
                  <a:lnTo>
                    <a:pt x="3409378" y="1388046"/>
                  </a:lnTo>
                  <a:lnTo>
                    <a:pt x="3407854" y="1336611"/>
                  </a:lnTo>
                  <a:lnTo>
                    <a:pt x="3404806" y="1285218"/>
                  </a:lnTo>
                  <a:lnTo>
                    <a:pt x="3400234" y="1234009"/>
                  </a:lnTo>
                  <a:lnTo>
                    <a:pt x="3394158" y="1182828"/>
                  </a:lnTo>
                  <a:lnTo>
                    <a:pt x="3386625" y="1131913"/>
                  </a:lnTo>
                  <a:lnTo>
                    <a:pt x="3377523" y="1081260"/>
                  </a:lnTo>
                  <a:lnTo>
                    <a:pt x="3366994" y="1030916"/>
                  </a:lnTo>
                  <a:lnTo>
                    <a:pt x="3354992" y="980838"/>
                  </a:lnTo>
                  <a:lnTo>
                    <a:pt x="3341518" y="931169"/>
                  </a:lnTo>
                  <a:lnTo>
                    <a:pt x="3326638" y="881999"/>
                  </a:lnTo>
                  <a:lnTo>
                    <a:pt x="3310254" y="833231"/>
                  </a:lnTo>
                  <a:lnTo>
                    <a:pt x="3292389" y="784887"/>
                  </a:lnTo>
                  <a:lnTo>
                    <a:pt x="3273184" y="737159"/>
                  </a:lnTo>
                  <a:lnTo>
                    <a:pt x="3252481" y="689957"/>
                  </a:lnTo>
                  <a:lnTo>
                    <a:pt x="3230471" y="643423"/>
                  </a:lnTo>
                  <a:lnTo>
                    <a:pt x="3207061" y="597535"/>
                  </a:lnTo>
                  <a:lnTo>
                    <a:pt x="3182348" y="552386"/>
                  </a:lnTo>
                  <a:lnTo>
                    <a:pt x="3156398" y="507982"/>
                  </a:lnTo>
                  <a:lnTo>
                    <a:pt x="3129069" y="464321"/>
                  </a:lnTo>
                  <a:lnTo>
                    <a:pt x="3100476" y="421608"/>
                  </a:lnTo>
                  <a:lnTo>
                    <a:pt x="3070619" y="379698"/>
                  </a:lnTo>
                  <a:lnTo>
                    <a:pt x="3039550" y="338593"/>
                  </a:lnTo>
                  <a:lnTo>
                    <a:pt x="3007268" y="298485"/>
                  </a:lnTo>
                  <a:lnTo>
                    <a:pt x="2973909" y="259266"/>
                  </a:lnTo>
                  <a:lnTo>
                    <a:pt x="2939377" y="221079"/>
                  </a:lnTo>
                  <a:lnTo>
                    <a:pt x="2903608" y="184060"/>
                  </a:lnTo>
                  <a:lnTo>
                    <a:pt x="2866842" y="148020"/>
                  </a:lnTo>
                  <a:lnTo>
                    <a:pt x="2829101" y="113121"/>
                  </a:lnTo>
                  <a:lnTo>
                    <a:pt x="2790291" y="79315"/>
                  </a:lnTo>
                  <a:lnTo>
                    <a:pt x="2750498" y="46720"/>
                  </a:lnTo>
                  <a:lnTo>
                    <a:pt x="2709818" y="15287"/>
                  </a:lnTo>
                  <a:lnTo>
                    <a:pt x="2689097" y="0"/>
                  </a:lnTo>
                  <a:close/>
                </a:path>
              </a:pathLst>
            </a:custGeom>
            <a:solidFill>
              <a:srgbClr val="0096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604664" y="4325112"/>
              <a:ext cx="1747520" cy="2287905"/>
            </a:xfrm>
            <a:custGeom>
              <a:avLst/>
              <a:gdLst/>
              <a:ahLst/>
              <a:cxnLst/>
              <a:rect l="l" t="t" r="r" b="b"/>
              <a:pathLst>
                <a:path w="1747520" h="2287904">
                  <a:moveTo>
                    <a:pt x="1747371" y="0"/>
                  </a:moveTo>
                  <a:lnTo>
                    <a:pt x="1695936" y="762"/>
                  </a:lnTo>
                  <a:lnTo>
                    <a:pt x="1644501" y="3048"/>
                  </a:lnTo>
                  <a:lnTo>
                    <a:pt x="1593209" y="6857"/>
                  </a:lnTo>
                  <a:lnTo>
                    <a:pt x="1542012" y="12191"/>
                  </a:lnTo>
                  <a:lnTo>
                    <a:pt x="1490942" y="18986"/>
                  </a:lnTo>
                  <a:lnTo>
                    <a:pt x="1440158" y="27304"/>
                  </a:lnTo>
                  <a:lnTo>
                    <a:pt x="1389659" y="37131"/>
                  </a:lnTo>
                  <a:lnTo>
                    <a:pt x="1339447" y="48387"/>
                  </a:lnTo>
                  <a:lnTo>
                    <a:pt x="1289552" y="61134"/>
                  </a:lnTo>
                  <a:lnTo>
                    <a:pt x="1240133" y="75311"/>
                  </a:lnTo>
                  <a:lnTo>
                    <a:pt x="1191174" y="90931"/>
                  </a:lnTo>
                  <a:lnTo>
                    <a:pt x="1142597" y="108076"/>
                  </a:lnTo>
                  <a:lnTo>
                    <a:pt x="1094559" y="126603"/>
                  </a:lnTo>
                  <a:lnTo>
                    <a:pt x="1047093" y="146558"/>
                  </a:lnTo>
                  <a:lnTo>
                    <a:pt x="1000214" y="167925"/>
                  </a:lnTo>
                  <a:lnTo>
                    <a:pt x="954002" y="190626"/>
                  </a:lnTo>
                  <a:lnTo>
                    <a:pt x="908472" y="214709"/>
                  </a:lnTo>
                  <a:lnTo>
                    <a:pt x="863705" y="240029"/>
                  </a:lnTo>
                  <a:lnTo>
                    <a:pt x="819652" y="266668"/>
                  </a:lnTo>
                  <a:lnTo>
                    <a:pt x="776456" y="294639"/>
                  </a:lnTo>
                  <a:lnTo>
                    <a:pt x="734117" y="323865"/>
                  </a:lnTo>
                  <a:lnTo>
                    <a:pt x="692636" y="354329"/>
                  </a:lnTo>
                  <a:lnTo>
                    <a:pt x="652091" y="386016"/>
                  </a:lnTo>
                  <a:lnTo>
                    <a:pt x="612499" y="418846"/>
                  </a:lnTo>
                  <a:lnTo>
                    <a:pt x="573875" y="452770"/>
                  </a:lnTo>
                  <a:lnTo>
                    <a:pt x="536299" y="487934"/>
                  </a:lnTo>
                  <a:lnTo>
                    <a:pt x="499770" y="524224"/>
                  </a:lnTo>
                  <a:lnTo>
                    <a:pt x="464290" y="561466"/>
                  </a:lnTo>
                  <a:lnTo>
                    <a:pt x="429936" y="599741"/>
                  </a:lnTo>
                  <a:lnTo>
                    <a:pt x="396726" y="639063"/>
                  </a:lnTo>
                  <a:lnTo>
                    <a:pt x="364722" y="679338"/>
                  </a:lnTo>
                  <a:lnTo>
                    <a:pt x="333861" y="720471"/>
                  </a:lnTo>
                  <a:lnTo>
                    <a:pt x="304222" y="762523"/>
                  </a:lnTo>
                  <a:lnTo>
                    <a:pt x="275822" y="805434"/>
                  </a:lnTo>
                  <a:lnTo>
                    <a:pt x="248675" y="849185"/>
                  </a:lnTo>
                  <a:lnTo>
                    <a:pt x="222863" y="893699"/>
                  </a:lnTo>
                  <a:lnTo>
                    <a:pt x="198383" y="938910"/>
                  </a:lnTo>
                  <a:lnTo>
                    <a:pt x="175238" y="984885"/>
                  </a:lnTo>
                  <a:lnTo>
                    <a:pt x="153441" y="1031478"/>
                  </a:lnTo>
                  <a:lnTo>
                    <a:pt x="133074" y="1078738"/>
                  </a:lnTo>
                  <a:lnTo>
                    <a:pt x="114119" y="1126632"/>
                  </a:lnTo>
                  <a:lnTo>
                    <a:pt x="96498" y="1175003"/>
                  </a:lnTo>
                  <a:lnTo>
                    <a:pt x="80305" y="1223851"/>
                  </a:lnTo>
                  <a:lnTo>
                    <a:pt x="65637" y="1273175"/>
                  </a:lnTo>
                  <a:lnTo>
                    <a:pt x="52413" y="1322895"/>
                  </a:lnTo>
                  <a:lnTo>
                    <a:pt x="40618" y="1372997"/>
                  </a:lnTo>
                  <a:lnTo>
                    <a:pt x="30331" y="1423400"/>
                  </a:lnTo>
                  <a:lnTo>
                    <a:pt x="21568" y="1474089"/>
                  </a:lnTo>
                  <a:lnTo>
                    <a:pt x="14313" y="1525095"/>
                  </a:lnTo>
                  <a:lnTo>
                    <a:pt x="8487" y="1576197"/>
                  </a:lnTo>
                  <a:lnTo>
                    <a:pt x="4169" y="1627409"/>
                  </a:lnTo>
                  <a:lnTo>
                    <a:pt x="1375" y="1678813"/>
                  </a:lnTo>
                  <a:lnTo>
                    <a:pt x="57" y="1730247"/>
                  </a:lnTo>
                  <a:lnTo>
                    <a:pt x="0" y="1755965"/>
                  </a:lnTo>
                  <a:lnTo>
                    <a:pt x="359" y="1781683"/>
                  </a:lnTo>
                  <a:lnTo>
                    <a:pt x="2184" y="1833054"/>
                  </a:lnTo>
                  <a:lnTo>
                    <a:pt x="5439" y="1884426"/>
                  </a:lnTo>
                  <a:lnTo>
                    <a:pt x="10201" y="1935702"/>
                  </a:lnTo>
                  <a:lnTo>
                    <a:pt x="16488" y="1986788"/>
                  </a:lnTo>
                  <a:lnTo>
                    <a:pt x="24346" y="2037667"/>
                  </a:lnTo>
                  <a:lnTo>
                    <a:pt x="33633" y="2088261"/>
                  </a:lnTo>
                  <a:lnTo>
                    <a:pt x="44317" y="2138568"/>
                  </a:lnTo>
                  <a:lnTo>
                    <a:pt x="56620" y="2188591"/>
                  </a:lnTo>
                  <a:lnTo>
                    <a:pt x="70383" y="2238232"/>
                  </a:lnTo>
                  <a:lnTo>
                    <a:pt x="85576" y="2287397"/>
                  </a:lnTo>
                  <a:lnTo>
                    <a:pt x="1747498" y="1747647"/>
                  </a:lnTo>
                  <a:lnTo>
                    <a:pt x="1747371" y="0"/>
                  </a:lnTo>
                  <a:close/>
                </a:path>
              </a:pathLst>
            </a:custGeom>
            <a:solidFill>
              <a:srgbClr val="9B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4858003" y="3692271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5" h="165735">
                <a:moveTo>
                  <a:pt x="162560" y="0"/>
                </a:moveTo>
                <a:lnTo>
                  <a:pt x="4318" y="0"/>
                </a:lnTo>
                <a:lnTo>
                  <a:pt x="3175" y="0"/>
                </a:lnTo>
                <a:lnTo>
                  <a:pt x="2159" y="380"/>
                </a:lnTo>
                <a:lnTo>
                  <a:pt x="381" y="2158"/>
                </a:lnTo>
                <a:lnTo>
                  <a:pt x="0" y="3175"/>
                </a:lnTo>
                <a:lnTo>
                  <a:pt x="0" y="162559"/>
                </a:lnTo>
                <a:lnTo>
                  <a:pt x="381" y="163575"/>
                </a:lnTo>
                <a:lnTo>
                  <a:pt x="2159" y="165353"/>
                </a:lnTo>
                <a:lnTo>
                  <a:pt x="3175" y="165734"/>
                </a:lnTo>
                <a:lnTo>
                  <a:pt x="162560" y="165734"/>
                </a:lnTo>
                <a:lnTo>
                  <a:pt x="163575" y="165353"/>
                </a:lnTo>
                <a:lnTo>
                  <a:pt x="165354" y="163575"/>
                </a:lnTo>
                <a:lnTo>
                  <a:pt x="165735" y="162559"/>
                </a:lnTo>
                <a:lnTo>
                  <a:pt x="165735" y="3175"/>
                </a:lnTo>
                <a:lnTo>
                  <a:pt x="165354" y="2158"/>
                </a:lnTo>
                <a:lnTo>
                  <a:pt x="163575" y="380"/>
                </a:lnTo>
                <a:lnTo>
                  <a:pt x="162560" y="0"/>
                </a:lnTo>
                <a:close/>
              </a:path>
            </a:pathLst>
          </a:custGeom>
          <a:solidFill>
            <a:srgbClr val="9B25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184273" y="4527473"/>
            <a:ext cx="768985" cy="43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285" marR="5080" indent="-236220">
              <a:lnSpc>
                <a:spcPct val="121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Overweight </a:t>
            </a:r>
            <a:r>
              <a:rPr sz="1100" spc="-25" dirty="0">
                <a:latin typeface="Arial MT"/>
                <a:cs typeface="Arial MT"/>
              </a:rPr>
              <a:t>30%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53333" y="3642740"/>
            <a:ext cx="862330" cy="192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 MT"/>
                <a:cs typeface="Arial MT"/>
              </a:rPr>
              <a:t>Underweight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28591" y="3564432"/>
            <a:ext cx="159956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46000"/>
              </a:lnSpc>
              <a:spcBef>
                <a:spcPts val="100"/>
              </a:spcBef>
              <a:tabLst>
                <a:tab pos="842010" algn="l"/>
              </a:tabLst>
            </a:pPr>
            <a:r>
              <a:rPr sz="1100" spc="-10" dirty="0">
                <a:latin typeface="Arial MT"/>
                <a:cs typeface="Arial MT"/>
              </a:rPr>
              <a:t>Normal</a:t>
            </a:r>
            <a:r>
              <a:rPr sz="1100" dirty="0">
                <a:latin typeface="Arial MT"/>
                <a:cs typeface="Arial MT"/>
              </a:rPr>
              <a:t>	</a:t>
            </a:r>
            <a:r>
              <a:rPr sz="1100" spc="-10" dirty="0">
                <a:latin typeface="Arial MT"/>
                <a:cs typeface="Arial MT"/>
              </a:rPr>
              <a:t>Overweight Underweight</a:t>
            </a:r>
            <a:endParaRPr sz="1100">
              <a:latin typeface="Arial MT"/>
              <a:cs typeface="Arial MT"/>
            </a:endParaRPr>
          </a:p>
          <a:p>
            <a:pPr marR="57785" algn="ctr">
              <a:lnSpc>
                <a:spcPct val="100000"/>
              </a:lnSpc>
              <a:spcBef>
                <a:spcPts val="170"/>
              </a:spcBef>
            </a:pPr>
            <a:r>
              <a:rPr sz="1100" spc="-25" dirty="0">
                <a:latin typeface="Arial MT"/>
                <a:cs typeface="Arial MT"/>
              </a:rPr>
              <a:t>10%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18252" y="7545755"/>
            <a:ext cx="513080" cy="37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06000"/>
              </a:lnSpc>
              <a:spcBef>
                <a:spcPts val="100"/>
              </a:spcBef>
            </a:pPr>
            <a:r>
              <a:rPr sz="1100" spc="-10" dirty="0">
                <a:latin typeface="Arial MT"/>
                <a:cs typeface="Arial MT"/>
              </a:rPr>
              <a:t>Normal </a:t>
            </a:r>
            <a:r>
              <a:rPr sz="1100" spc="-25" dirty="0">
                <a:latin typeface="Arial MT"/>
                <a:cs typeface="Arial MT"/>
              </a:rPr>
              <a:t>60%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14521" y="8283320"/>
            <a:ext cx="1951989" cy="548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400" spc="-40" dirty="0">
                <a:solidFill>
                  <a:srgbClr val="161839"/>
                </a:solidFill>
                <a:latin typeface="Arial Black" panose="020B0A04020102020204"/>
                <a:cs typeface="Arial Black" panose="020B0A04020102020204"/>
              </a:rPr>
              <a:t>Children</a:t>
            </a:r>
            <a:endParaRPr sz="34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42" name="object 5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3127" y="2793364"/>
            <a:ext cx="7168515" cy="456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91465" algn="ctr">
              <a:lnSpc>
                <a:spcPts val="17865"/>
              </a:lnSpc>
              <a:spcBef>
                <a:spcPts val="105"/>
              </a:spcBef>
            </a:pPr>
            <a:r>
              <a:rPr sz="15450" spc="-1185" dirty="0">
                <a:solidFill>
                  <a:srgbClr val="9B252B"/>
                </a:solidFill>
              </a:rPr>
              <a:t>D</a:t>
            </a:r>
            <a:r>
              <a:rPr sz="15450" spc="-1190" dirty="0">
                <a:solidFill>
                  <a:srgbClr val="9B252B"/>
                </a:solidFill>
              </a:rPr>
              <a:t>AT</a:t>
            </a:r>
            <a:r>
              <a:rPr sz="15450" spc="-2030" dirty="0">
                <a:solidFill>
                  <a:srgbClr val="9B252B"/>
                </a:solidFill>
              </a:rPr>
              <a:t>A</a:t>
            </a:r>
            <a:endParaRPr sz="15450"/>
          </a:p>
          <a:p>
            <a:pPr algn="ctr">
              <a:lnSpc>
                <a:spcPts val="17865"/>
              </a:lnSpc>
            </a:pPr>
            <a:r>
              <a:rPr sz="15450" spc="-745" dirty="0"/>
              <a:t>I</a:t>
            </a:r>
            <a:r>
              <a:rPr sz="15450" spc="-755" dirty="0"/>
              <a:t>N</a:t>
            </a:r>
            <a:r>
              <a:rPr sz="15450" spc="-760" dirty="0"/>
              <a:t>S</a:t>
            </a:r>
            <a:r>
              <a:rPr sz="15450" spc="-745" dirty="0"/>
              <a:t>I</a:t>
            </a:r>
            <a:r>
              <a:rPr sz="15450" spc="-750" dirty="0"/>
              <a:t>G</a:t>
            </a:r>
            <a:r>
              <a:rPr sz="15450" spc="-755" dirty="0"/>
              <a:t>H</a:t>
            </a:r>
            <a:r>
              <a:rPr sz="15450" spc="-760" dirty="0"/>
              <a:t>T</a:t>
            </a:r>
            <a:r>
              <a:rPr sz="15450" spc="-1600" dirty="0"/>
              <a:t>S</a:t>
            </a:r>
            <a:endParaRPr sz="15450"/>
          </a:p>
        </p:txBody>
      </p:sp>
      <p:grpSp>
        <p:nvGrpSpPr>
          <p:cNvPr id="3" name="object 3"/>
          <p:cNvGrpSpPr/>
          <p:nvPr/>
        </p:nvGrpSpPr>
        <p:grpSpPr>
          <a:xfrm>
            <a:off x="919452" y="1037557"/>
            <a:ext cx="269875" cy="8216265"/>
            <a:chOff x="919452" y="1037557"/>
            <a:chExt cx="269875" cy="8216265"/>
          </a:xfrm>
        </p:grpSpPr>
        <p:sp>
          <p:nvSpPr>
            <p:cNvPr id="4" name="object 4"/>
            <p:cNvSpPr/>
            <p:nvPr/>
          </p:nvSpPr>
          <p:spPr>
            <a:xfrm>
              <a:off x="1054446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19452" y="2808448"/>
              <a:ext cx="269875" cy="278765"/>
            </a:xfrm>
            <a:custGeom>
              <a:avLst/>
              <a:gdLst/>
              <a:ahLst/>
              <a:cxnLst/>
              <a:rect l="l" t="t" r="r" b="b"/>
              <a:pathLst>
                <a:path w="269875" h="278764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597"/>
                  </a:lnTo>
                  <a:lnTo>
                    <a:pt x="24818" y="220067"/>
                  </a:lnTo>
                  <a:lnTo>
                    <a:pt x="52682" y="249980"/>
                  </a:lnTo>
                  <a:lnTo>
                    <a:pt x="88129" y="270232"/>
                  </a:lnTo>
                  <a:lnTo>
                    <a:pt x="129185" y="278718"/>
                  </a:lnTo>
                  <a:lnTo>
                    <a:pt x="140864" y="278718"/>
                  </a:lnTo>
                  <a:lnTo>
                    <a:pt x="190107" y="266771"/>
                  </a:lnTo>
                  <a:lnTo>
                    <a:pt x="230472" y="238054"/>
                  </a:lnTo>
                  <a:lnTo>
                    <a:pt x="258284" y="196362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48"/>
                  </a:lnTo>
                  <a:lnTo>
                    <a:pt x="241988" y="54315"/>
                  </a:lnTo>
                  <a:lnTo>
                    <a:pt x="212970" y="25543"/>
                  </a:lnTo>
                  <a:lnTo>
                    <a:pt x="176624" y="673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52" y="2808448"/>
            <a:ext cx="269875" cy="278765"/>
          </a:xfrm>
          <a:custGeom>
            <a:avLst/>
            <a:gdLst/>
            <a:ahLst/>
            <a:cxnLst/>
            <a:rect l="l" t="t" r="r" b="b"/>
            <a:pathLst>
              <a:path w="269875" h="278764">
                <a:moveTo>
                  <a:pt x="134993" y="0"/>
                </a:moveTo>
                <a:lnTo>
                  <a:pt x="92388" y="7088"/>
                </a:lnTo>
                <a:lnTo>
                  <a:pt x="55360" y="26834"/>
                </a:lnTo>
                <a:lnTo>
                  <a:pt x="26136" y="56962"/>
                </a:lnTo>
                <a:lnTo>
                  <a:pt x="6940" y="95194"/>
                </a:lnTo>
                <a:lnTo>
                  <a:pt x="0" y="139676"/>
                </a:lnTo>
                <a:lnTo>
                  <a:pt x="6578" y="182597"/>
                </a:lnTo>
                <a:lnTo>
                  <a:pt x="24818" y="220067"/>
                </a:lnTo>
                <a:lnTo>
                  <a:pt x="52682" y="249980"/>
                </a:lnTo>
                <a:lnTo>
                  <a:pt x="88129" y="270232"/>
                </a:lnTo>
                <a:lnTo>
                  <a:pt x="129185" y="278718"/>
                </a:lnTo>
                <a:lnTo>
                  <a:pt x="140864" y="278718"/>
                </a:lnTo>
                <a:lnTo>
                  <a:pt x="190107" y="266771"/>
                </a:lnTo>
                <a:lnTo>
                  <a:pt x="230472" y="238054"/>
                </a:lnTo>
                <a:lnTo>
                  <a:pt x="258284" y="196362"/>
                </a:lnTo>
                <a:lnTo>
                  <a:pt x="269865" y="145487"/>
                </a:lnTo>
                <a:lnTo>
                  <a:pt x="269865" y="133337"/>
                </a:lnTo>
                <a:lnTo>
                  <a:pt x="261634" y="90948"/>
                </a:lnTo>
                <a:lnTo>
                  <a:pt x="241988" y="54315"/>
                </a:lnTo>
                <a:lnTo>
                  <a:pt x="212970" y="25543"/>
                </a:lnTo>
                <a:lnTo>
                  <a:pt x="176624" y="6736"/>
                </a:lnTo>
                <a:lnTo>
                  <a:pt x="134993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230102" y="0"/>
            <a:ext cx="7058025" cy="10287000"/>
            <a:chOff x="11230102" y="0"/>
            <a:chExt cx="7058025" cy="10287000"/>
          </a:xfrm>
        </p:grpSpPr>
        <p:sp>
          <p:nvSpPr>
            <p:cNvPr id="4" name="object 4"/>
            <p:cNvSpPr/>
            <p:nvPr/>
          </p:nvSpPr>
          <p:spPr>
            <a:xfrm>
              <a:off x="17712309" y="0"/>
              <a:ext cx="575945" cy="10287000"/>
            </a:xfrm>
            <a:custGeom>
              <a:avLst/>
              <a:gdLst/>
              <a:ahLst/>
              <a:cxnLst/>
              <a:rect l="l" t="t" r="r" b="b"/>
              <a:pathLst>
                <a:path w="575944" h="10287000">
                  <a:moveTo>
                    <a:pt x="57569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575690" y="10287000"/>
                  </a:lnTo>
                  <a:lnTo>
                    <a:pt x="575690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230102" y="1891538"/>
              <a:ext cx="6502400" cy="65023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49932" y="1316481"/>
            <a:ext cx="373646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575" dirty="0">
                <a:latin typeface="Trebuchet MS" panose="020B0603020202020204"/>
                <a:cs typeface="Trebuchet MS" panose="020B0603020202020204"/>
              </a:rPr>
              <a:t>DATA</a:t>
            </a:r>
            <a:r>
              <a:rPr sz="4000" b="1" spc="3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4000" b="1" spc="-385" dirty="0">
                <a:latin typeface="Trebuchet MS" panose="020B0603020202020204"/>
                <a:cs typeface="Trebuchet MS" panose="020B0603020202020204"/>
              </a:rPr>
              <a:t>INSIGHTS</a:t>
            </a:r>
            <a:r>
              <a:rPr lang="en-US" sz="4000" b="1" spc="-385" dirty="0">
                <a:latin typeface="Trebuchet MS" panose="020B0603020202020204"/>
                <a:cs typeface="Trebuchet MS" panose="020B0603020202020204"/>
              </a:rPr>
              <a:t> :</a:t>
            </a:r>
            <a:endParaRPr sz="40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0132" y="2690825"/>
            <a:ext cx="9926067" cy="6275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2245" marR="5080" indent="74295">
              <a:lnSpc>
                <a:spcPts val="3510"/>
              </a:lnSpc>
              <a:spcBef>
                <a:spcPts val="90"/>
              </a:spcBef>
            </a:pPr>
            <a:r>
              <a:rPr sz="2800" b="1" spc="-9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sz="2800" b="1" spc="-2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1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r>
              <a:rPr sz="2800" b="1" spc="-31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</a:t>
            </a:r>
            <a:r>
              <a:rPr sz="2800" b="1" spc="-30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b="1" spc="-31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</a:t>
            </a:r>
            <a:r>
              <a:rPr sz="2800" b="1" spc="-30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5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sz="2800" b="1" spc="-30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5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</a:t>
            </a:r>
            <a:r>
              <a:rPr sz="2800" b="1" spc="-30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2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2800" b="1" spc="-13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</a:t>
            </a:r>
            <a:r>
              <a:rPr sz="2800" b="1" spc="-2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6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r>
              <a:rPr sz="2800" b="1" spc="-29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6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habits</a:t>
            </a:r>
            <a:r>
              <a:rPr sz="2800" b="1" spc="-28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800" b="1" spc="-2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7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  <a:r>
              <a:rPr sz="2800" b="1" spc="-26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7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sz="2800" b="1" spc="-290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65" dirty="0">
                <a:solidFill>
                  <a:srgbClr val="9B25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levels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30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indent="-133350">
              <a:lnSpc>
                <a:spcPct val="100000"/>
              </a:lnSpc>
              <a:buSzPct val="96000"/>
              <a:buFont typeface="Arial MT"/>
              <a:buChar char="•"/>
              <a:tabLst>
                <a:tab pos="135255" algn="l"/>
              </a:tabLst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  <a:r>
              <a:rPr sz="2800" b="1"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distribution:</a:t>
            </a:r>
            <a:r>
              <a:rPr sz="2800" b="1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balanced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940"/>
              </a:spcBef>
              <a:buFont typeface="Arial MT"/>
              <a:buChar char="•"/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790">
              <a:lnSpc>
                <a:spcPct val="100000"/>
              </a:lnSpc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sz="2800" b="1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distribution:</a:t>
            </a:r>
            <a:r>
              <a:rPr sz="2800" b="1" spc="-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sz="2800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61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median</a:t>
            </a:r>
            <a:r>
              <a:rPr sz="28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r>
              <a:rPr sz="28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4315" indent="-221615">
              <a:lnSpc>
                <a:spcPct val="100000"/>
              </a:lnSpc>
              <a:spcBef>
                <a:spcPts val="5"/>
              </a:spcBef>
              <a:buSzPct val="96000"/>
              <a:buFont typeface="Arial MT"/>
              <a:buChar char="•"/>
              <a:tabLst>
                <a:tab pos="234315" algn="l"/>
              </a:tabLst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Strong</a:t>
            </a:r>
            <a:r>
              <a:rPr sz="2800"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sz="2800"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  <a:r>
              <a:rPr sz="2800"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sz="2800" b="1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BMI</a:t>
            </a:r>
            <a:r>
              <a:rPr sz="2800" b="1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2800" b="1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10" dirty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040"/>
              </a:spcBef>
              <a:buFont typeface="Arial MT"/>
              <a:buChar char="•"/>
            </a:pP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4315" indent="-221615">
              <a:lnSpc>
                <a:spcPct val="100000"/>
              </a:lnSpc>
              <a:buSzPct val="96000"/>
              <a:buFont typeface="Arial MT"/>
              <a:buChar char="•"/>
              <a:tabLst>
                <a:tab pos="234315" algn="l"/>
              </a:tabLst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Eating</a:t>
            </a:r>
            <a:r>
              <a:rPr sz="2800" b="1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spc="-10" dirty="0">
                <a:latin typeface="Arial" panose="020B0604020202020204" pitchFamily="34" charset="0"/>
                <a:cs typeface="Arial" panose="020B0604020202020204" pitchFamily="34" charset="0"/>
              </a:rPr>
              <a:t>habits: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indent="-68516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697865" algn="l"/>
              </a:tabLst>
            </a:pP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Skipping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meals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8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common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97865" indent="-685165">
              <a:lnSpc>
                <a:spcPct val="100000"/>
              </a:lnSpc>
              <a:spcBef>
                <a:spcPts val="815"/>
              </a:spcBef>
              <a:buAutoNum type="arabicPeriod"/>
              <a:tabLst>
                <a:tab pos="697865" algn="l"/>
              </a:tabLst>
            </a:pP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  <a:r>
              <a:rPr sz="2800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food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sz="2800" spc="-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sz="28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obese</a:t>
            </a:r>
            <a:r>
              <a:rPr sz="28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10" dirty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1716" y="1037557"/>
            <a:ext cx="269875" cy="8216265"/>
            <a:chOff x="591716" y="1037557"/>
            <a:chExt cx="269875" cy="8216265"/>
          </a:xfrm>
        </p:grpSpPr>
        <p:sp>
          <p:nvSpPr>
            <p:cNvPr id="3" name="object 3"/>
            <p:cNvSpPr/>
            <p:nvPr/>
          </p:nvSpPr>
          <p:spPr>
            <a:xfrm>
              <a:off x="726710" y="1037557"/>
              <a:ext cx="0" cy="8216265"/>
            </a:xfrm>
            <a:custGeom>
              <a:avLst/>
              <a:gdLst/>
              <a:ahLst/>
              <a:cxnLst/>
              <a:rect l="l" t="t" r="r" b="b"/>
              <a:pathLst>
                <a:path h="8216265">
                  <a:moveTo>
                    <a:pt x="0" y="8215793"/>
                  </a:moveTo>
                  <a:lnTo>
                    <a:pt x="0" y="0"/>
                  </a:lnTo>
                </a:path>
              </a:pathLst>
            </a:custGeom>
            <a:ln w="46020">
              <a:solidFill>
                <a:srgbClr val="16183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1716" y="2808448"/>
              <a:ext cx="269875" cy="278765"/>
            </a:xfrm>
            <a:custGeom>
              <a:avLst/>
              <a:gdLst/>
              <a:ahLst/>
              <a:cxnLst/>
              <a:rect l="l" t="t" r="r" b="b"/>
              <a:pathLst>
                <a:path w="269875" h="278764">
                  <a:moveTo>
                    <a:pt x="134993" y="0"/>
                  </a:moveTo>
                  <a:lnTo>
                    <a:pt x="92388" y="7088"/>
                  </a:lnTo>
                  <a:lnTo>
                    <a:pt x="55360" y="26834"/>
                  </a:lnTo>
                  <a:lnTo>
                    <a:pt x="26136" y="56962"/>
                  </a:lnTo>
                  <a:lnTo>
                    <a:pt x="6940" y="95194"/>
                  </a:lnTo>
                  <a:lnTo>
                    <a:pt x="0" y="139676"/>
                  </a:lnTo>
                  <a:lnTo>
                    <a:pt x="6578" y="182597"/>
                  </a:lnTo>
                  <a:lnTo>
                    <a:pt x="24818" y="220067"/>
                  </a:lnTo>
                  <a:lnTo>
                    <a:pt x="52682" y="249980"/>
                  </a:lnTo>
                  <a:lnTo>
                    <a:pt x="88129" y="270232"/>
                  </a:lnTo>
                  <a:lnTo>
                    <a:pt x="129185" y="278718"/>
                  </a:lnTo>
                  <a:lnTo>
                    <a:pt x="140864" y="278718"/>
                  </a:lnTo>
                  <a:lnTo>
                    <a:pt x="190107" y="266771"/>
                  </a:lnTo>
                  <a:lnTo>
                    <a:pt x="230472" y="238054"/>
                  </a:lnTo>
                  <a:lnTo>
                    <a:pt x="258284" y="196362"/>
                  </a:lnTo>
                  <a:lnTo>
                    <a:pt x="269865" y="145487"/>
                  </a:lnTo>
                  <a:lnTo>
                    <a:pt x="269865" y="133337"/>
                  </a:lnTo>
                  <a:lnTo>
                    <a:pt x="261634" y="90948"/>
                  </a:lnTo>
                  <a:lnTo>
                    <a:pt x="241988" y="54315"/>
                  </a:lnTo>
                  <a:lnTo>
                    <a:pt x="212970" y="25543"/>
                  </a:lnTo>
                  <a:lnTo>
                    <a:pt x="176624" y="6736"/>
                  </a:lnTo>
                  <a:lnTo>
                    <a:pt x="134993" y="0"/>
                  </a:lnTo>
                  <a:close/>
                </a:path>
              </a:pathLst>
            </a:custGeom>
            <a:solidFill>
              <a:srgbClr val="B325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7712309" y="0"/>
            <a:ext cx="575945" cy="10287000"/>
          </a:xfrm>
          <a:custGeom>
            <a:avLst/>
            <a:gdLst/>
            <a:ahLst/>
            <a:cxnLst/>
            <a:rect l="l" t="t" r="r" b="b"/>
            <a:pathLst>
              <a:path w="575944" h="10287000">
                <a:moveTo>
                  <a:pt x="575690" y="0"/>
                </a:moveTo>
                <a:lnTo>
                  <a:pt x="0" y="0"/>
                </a:lnTo>
                <a:lnTo>
                  <a:pt x="0" y="10287000"/>
                </a:lnTo>
                <a:lnTo>
                  <a:pt x="575690" y="10287000"/>
                </a:lnTo>
                <a:lnTo>
                  <a:pt x="575690" y="0"/>
                </a:lnTo>
                <a:close/>
              </a:path>
            </a:pathLst>
          </a:custGeom>
          <a:solidFill>
            <a:srgbClr val="B3252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96542" y="679951"/>
            <a:ext cx="15711297" cy="8987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3433</Words>
  <Application>WPS Presentation</Application>
  <PresentationFormat>Custom</PresentationFormat>
  <Paragraphs>180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SimSun</vt:lpstr>
      <vt:lpstr>Wingdings</vt:lpstr>
      <vt:lpstr>Trebuchet MS</vt:lpstr>
      <vt:lpstr>Calibri</vt:lpstr>
      <vt:lpstr>Trade Gothic Next Heavy</vt:lpstr>
      <vt:lpstr>Calibri</vt:lpstr>
      <vt:lpstr>Arial MT</vt:lpstr>
      <vt:lpstr>Arial Black</vt:lpstr>
      <vt:lpstr>Lucida Sans Unicode</vt:lpstr>
      <vt:lpstr>Microsoft YaHei</vt:lpstr>
      <vt:lpstr>Arial Unicode MS</vt:lpstr>
      <vt:lpstr>Arial</vt:lpstr>
      <vt:lpstr>Office Theme</vt:lpstr>
      <vt:lpstr>Obesity risk Classification</vt:lpstr>
      <vt:lpstr>Team Members :</vt:lpstr>
      <vt:lpstr>Our Agenda :</vt:lpstr>
      <vt:lpstr>Obesity Classification Using Machine Learning :</vt:lpstr>
      <vt:lpstr>Obesity is a significant public health issue affecting countries worldwide</vt:lpstr>
      <vt:lpstr>PROBLEM STATISTICS</vt:lpstr>
      <vt:lpstr>INSIGHTS</vt:lpstr>
      <vt:lpstr>DATA INSIGHTS :</vt:lpstr>
      <vt:lpstr>PowerPoint 演示文稿</vt:lpstr>
      <vt:lpstr>Obesity levels</vt:lpstr>
      <vt:lpstr>Distribution of family history with over weight</vt:lpstr>
      <vt:lpstr>Skewness in Age</vt:lpstr>
      <vt:lpstr>Distribution of Frequent consumption of high caloric food</vt:lpstr>
      <vt:lpstr>Distribution of consumption of food between meals</vt:lpstr>
      <vt:lpstr>Distribution of Smoke</vt:lpstr>
      <vt:lpstr>Distribution of Drinking water</vt:lpstr>
      <vt:lpstr>PowerPoint 演示文稿</vt:lpstr>
      <vt:lpstr>Distribution of family history with overweight</vt:lpstr>
      <vt:lpstr>High correlation between weight and hight</vt:lpstr>
      <vt:lpstr>PowerPoint 演示文稿</vt:lpstr>
      <vt:lpstr>PowerPoint 演示文稿</vt:lpstr>
      <vt:lpstr>PowerPoint 演示文稿</vt:lpstr>
      <vt:lpstr>PowerPoint 演示文稿</vt:lpstr>
      <vt:lpstr>M.L MODELS</vt:lpstr>
      <vt:lpstr>Life Cycle Of Choosing The Best Model :</vt:lpstr>
      <vt:lpstr>PowerPoint 演示文稿</vt:lpstr>
      <vt:lpstr>PowerPoint 演示文稿</vt:lpstr>
      <vt:lpstr>Accuracy of different modelS</vt:lpstr>
      <vt:lpstr>HYPER PARAMTER TUNING FOR  XGB</vt:lpstr>
      <vt:lpstr>KAGGLE SUBMISSION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aliay</cp:lastModifiedBy>
  <cp:revision>6</cp:revision>
  <dcterms:created xsi:type="dcterms:W3CDTF">2025-05-12T08:51:00Z</dcterms:created>
  <dcterms:modified xsi:type="dcterms:W3CDTF">2025-05-18T11:57:42Z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2025-04-11T03:00:00Z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2025-05-12T03:00:00Z</vt:filetime>
  </property>
  <property fmtid="{D5CDD505-2E9C-101B-9397-08002B2CF9AE}" pid="5" name="Producer">
    <vt:lpwstr>Microsoft® PowerPoint® for Microsoft 365</vt:lpwstr>
  </property>
  <property fmtid="{D5CDD505-2E9C-101B-9397-08002B2CF9AE}" pid="6" name="ICV">
    <vt:lpwstr>9E81A82251414162B4518CF7956034E2_12</vt:lpwstr>
  </property>
  <property fmtid="{D5CDD505-2E9C-101B-9397-08002B2CF9AE}" pid="7" name="KSOProductBuildVer">
    <vt:lpwstr>1033-12.2.0.21179</vt:lpwstr>
  </property>
</Properties>
</file>